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8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41FC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240" autoAdjust="0"/>
    <p:restoredTop sz="94660"/>
  </p:normalViewPr>
  <p:slideViewPr>
    <p:cSldViewPr snapToGrid="0">
      <p:cViewPr varScale="1">
        <p:scale>
          <a:sx n="48" d="100"/>
          <a:sy n="48" d="100"/>
        </p:scale>
        <p:origin x="18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9B801-6CEB-4273-A348-F652295A1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6E99-84D0-44F2-B0D0-AC581B7372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BB41F-C993-4058-8FD1-D307C2911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0214D-F2E6-4200-92D5-9217CB305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340B0-860E-4F91-924B-91B27993B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7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E94D7-AF9B-4963-92FD-08E747815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F33086-7FEA-4676-BB82-344E54A1A2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4E80C-8CBA-475C-9790-4D2F342C8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DF9FBE-A1E2-429C-900C-3BF8C62D2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7636E7-6984-4B8F-95CF-CAAA7BAA3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988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BA67EC-7DA1-4F74-9E37-DA07BD4166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299A90-30C2-4336-B901-CDBB4BBE49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EEA0E-D2E1-439A-8759-8C31B7BC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CBF51B-5BB8-41CF-80F8-E32E8D9B7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C6528-5FE9-4F42-BE9E-C5A209285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08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56BCF-1018-490E-98D8-A0FABBFDD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FBAF6-E907-40FF-8638-BC517257A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4EB82-59D4-4FED-BF23-D9098CB03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6AA92-E864-432B-956C-2433E10C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D14CA-2D3D-4E92-9375-8F4BB4669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4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3F623-DC2E-47AB-8FE4-A24ACE659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3CD44-6D58-4FC5-87BF-0370FA815E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BA920-B0F0-4931-AF6F-053EFEA9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96D16-8850-4857-822A-3A12282A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8FC559-EC82-46C0-81B7-6746694F9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29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9307D-D8E8-4849-B490-FD6F7C6A9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58606-4336-47CA-9BF4-BE880A423E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FDC2C6-3953-4286-8882-C14EE573D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34DF2F-A87C-4BF9-9F3E-60126AFF6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15776-832C-492A-8BF9-4399B1AC4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5986C1-F743-4137-98DB-6B311579B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98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566E6-D209-4FAA-BCD6-A8490FBB3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A2B4D-61BD-46A0-AE2B-C16CD2F707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3D859C-58BC-418F-BE7E-6B2EA4F1FE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E0F944-D122-4175-A193-446A509096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C3F734-45C0-4691-A927-AB07990721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EFF7F4-4CA3-45AF-8D83-598810769D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DFD71B-8851-4E08-9F71-FA6141DF6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005503-7625-4D70-8241-9E343BD4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6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C74F2-F9CC-42AE-8713-5AF2CB74B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CFDD28-F8B1-4D13-BC0A-CAB9544EE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3F80CE-3A87-4105-9F40-86E56DDBB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AACA7-90D3-4FDA-A451-C50A06170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356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2C684AC-0E50-4469-A4C1-9D4A9240D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51070C-C8B9-4EBB-82DC-E568C428B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E368BE-12BF-40EB-B504-961FBA827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11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40A0B2-D296-42B7-9A59-587F5E852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0DB725-DD4A-4F68-91AF-80B3EF958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D308AF-21FB-4BE6-936E-ED2D0D9D54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B8006E-4B56-48DE-9B35-06204641A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21BA05-9D71-43B7-8461-61813C6C0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73A445-DFAD-45F6-A9E2-12196BBDF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99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7F670-C29D-4F8E-8540-924FBAF9A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931038-72C4-4959-A0F0-574FEFEAE5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AE4F68-A86A-43FD-8DD6-4D2FB8F438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DD08AD-FBBE-4ABD-8E1A-6342CA7C3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2A263F-B329-4215-B2B6-A5B6CDA8C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141560-7C2A-4A87-964E-7FD2E6005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04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98F7A7-8981-4395-BE54-D2F8B2E9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77D032-FFAA-4229-8A86-8D8D78BF5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8DB49-7A24-42F9-854E-213F1E8722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66D2C-3277-4206-B31F-BB9F8326D6F2}" type="datetimeFigureOut">
              <a:rPr lang="en-US" smtClean="0"/>
              <a:t>1/13/2022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D8AC37-98F4-423A-A49E-1DA5BD123E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5D275A-62F7-4D8C-B7A8-72222C002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72BEF-A28C-4C8A-BCA7-73A42C075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7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6.png"/><Relationship Id="rId3" Type="http://schemas.openxmlformats.org/officeDocument/2006/relationships/tags" Target="../tags/tag3.xml"/><Relationship Id="rId21" Type="http://schemas.openxmlformats.org/officeDocument/2006/relationships/image" Target="../media/image1.png"/><Relationship Id="rId34" Type="http://schemas.openxmlformats.org/officeDocument/2006/relationships/image" Target="../media/image14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5.png"/><Relationship Id="rId33" Type="http://schemas.openxmlformats.org/officeDocument/2006/relationships/image" Target="../media/image13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slideLayout" Target="../slideLayouts/slideLayout1.xml"/><Relationship Id="rId29" Type="http://schemas.openxmlformats.org/officeDocument/2006/relationships/image" Target="../media/image9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image" Target="../media/image4.png"/><Relationship Id="rId32" Type="http://schemas.openxmlformats.org/officeDocument/2006/relationships/image" Target="../media/image12.pn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image" Target="../media/image3.png"/><Relationship Id="rId28" Type="http://schemas.openxmlformats.org/officeDocument/2006/relationships/image" Target="../media/image8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11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image" Target="../media/image2.png"/><Relationship Id="rId27" Type="http://schemas.openxmlformats.org/officeDocument/2006/relationships/image" Target="../media/image7.png"/><Relationship Id="rId30" Type="http://schemas.openxmlformats.org/officeDocument/2006/relationships/image" Target="../media/image10.png"/><Relationship Id="rId8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26" Type="http://schemas.openxmlformats.org/officeDocument/2006/relationships/image" Target="../media/image15.png"/><Relationship Id="rId21" Type="http://schemas.openxmlformats.org/officeDocument/2006/relationships/tags" Target="../tags/tag40.xml"/><Relationship Id="rId34" Type="http://schemas.openxmlformats.org/officeDocument/2006/relationships/image" Target="../media/image23.png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5" Type="http://schemas.openxmlformats.org/officeDocument/2006/relationships/slideLayout" Target="../slideLayouts/slideLayout1.xml"/><Relationship Id="rId33" Type="http://schemas.openxmlformats.org/officeDocument/2006/relationships/image" Target="../media/image22.png"/><Relationship Id="rId38" Type="http://schemas.openxmlformats.org/officeDocument/2006/relationships/image" Target="../media/image27.png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tags" Target="../tags/tag39.xml"/><Relationship Id="rId29" Type="http://schemas.openxmlformats.org/officeDocument/2006/relationships/image" Target="../media/image18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24" Type="http://schemas.openxmlformats.org/officeDocument/2006/relationships/tags" Target="../tags/tag43.xml"/><Relationship Id="rId32" Type="http://schemas.openxmlformats.org/officeDocument/2006/relationships/image" Target="../media/image21.png"/><Relationship Id="rId37" Type="http://schemas.openxmlformats.org/officeDocument/2006/relationships/image" Target="../media/image26.png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tags" Target="../tags/tag42.xml"/><Relationship Id="rId28" Type="http://schemas.openxmlformats.org/officeDocument/2006/relationships/image" Target="../media/image17.png"/><Relationship Id="rId36" Type="http://schemas.openxmlformats.org/officeDocument/2006/relationships/image" Target="../media/image25.png"/><Relationship Id="rId10" Type="http://schemas.openxmlformats.org/officeDocument/2006/relationships/tags" Target="../tags/tag29.xml"/><Relationship Id="rId19" Type="http://schemas.openxmlformats.org/officeDocument/2006/relationships/tags" Target="../tags/tag38.xml"/><Relationship Id="rId31" Type="http://schemas.openxmlformats.org/officeDocument/2006/relationships/image" Target="../media/image20.png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tags" Target="../tags/tag41.xml"/><Relationship Id="rId27" Type="http://schemas.openxmlformats.org/officeDocument/2006/relationships/image" Target="../media/image16.png"/><Relationship Id="rId30" Type="http://schemas.openxmlformats.org/officeDocument/2006/relationships/image" Target="../media/image19.png"/><Relationship Id="rId35" Type="http://schemas.openxmlformats.org/officeDocument/2006/relationships/image" Target="../media/image24.png"/><Relationship Id="rId8" Type="http://schemas.openxmlformats.org/officeDocument/2006/relationships/tags" Target="../tags/tag27.xml"/><Relationship Id="rId3" Type="http://schemas.openxmlformats.org/officeDocument/2006/relationships/tags" Target="../tags/tag2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56.xml"/><Relationship Id="rId18" Type="http://schemas.openxmlformats.org/officeDocument/2006/relationships/tags" Target="../tags/tag61.xml"/><Relationship Id="rId26" Type="http://schemas.openxmlformats.org/officeDocument/2006/relationships/image" Target="../media/image32.png"/><Relationship Id="rId3" Type="http://schemas.openxmlformats.org/officeDocument/2006/relationships/tags" Target="../tags/tag46.xml"/><Relationship Id="rId21" Type="http://schemas.openxmlformats.org/officeDocument/2006/relationships/slideLayout" Target="../slideLayouts/slideLayout1.xml"/><Relationship Id="rId34" Type="http://schemas.openxmlformats.org/officeDocument/2006/relationships/image" Target="../media/image40.png"/><Relationship Id="rId7" Type="http://schemas.openxmlformats.org/officeDocument/2006/relationships/tags" Target="../tags/tag50.xml"/><Relationship Id="rId12" Type="http://schemas.openxmlformats.org/officeDocument/2006/relationships/tags" Target="../tags/tag55.xml"/><Relationship Id="rId17" Type="http://schemas.openxmlformats.org/officeDocument/2006/relationships/tags" Target="../tags/tag60.xml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2" Type="http://schemas.openxmlformats.org/officeDocument/2006/relationships/tags" Target="../tags/tag45.xml"/><Relationship Id="rId16" Type="http://schemas.openxmlformats.org/officeDocument/2006/relationships/tags" Target="../tags/tag59.xml"/><Relationship Id="rId20" Type="http://schemas.openxmlformats.org/officeDocument/2006/relationships/tags" Target="../tags/tag63.xml"/><Relationship Id="rId29" Type="http://schemas.openxmlformats.org/officeDocument/2006/relationships/image" Target="../media/image35.png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tags" Target="../tags/tag54.xml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5" Type="http://schemas.openxmlformats.org/officeDocument/2006/relationships/tags" Target="../tags/tag48.xml"/><Relationship Id="rId15" Type="http://schemas.openxmlformats.org/officeDocument/2006/relationships/tags" Target="../tags/tag58.xml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10" Type="http://schemas.openxmlformats.org/officeDocument/2006/relationships/tags" Target="../tags/tag53.xml"/><Relationship Id="rId19" Type="http://schemas.openxmlformats.org/officeDocument/2006/relationships/tags" Target="../tags/tag62.xml"/><Relationship Id="rId31" Type="http://schemas.openxmlformats.org/officeDocument/2006/relationships/image" Target="../media/image37.png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tags" Target="../tags/tag57.xml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8" Type="http://schemas.openxmlformats.org/officeDocument/2006/relationships/tags" Target="../tags/tag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: Rounded Corners 68 1">
            <a:extLst>
              <a:ext uri="{FF2B5EF4-FFF2-40B4-BE49-F238E27FC236}">
                <a16:creationId xmlns:a16="http://schemas.microsoft.com/office/drawing/2014/main" id="{2EED8275-6D62-47BA-8A91-5EE2B879ABD2}"/>
              </a:ext>
            </a:extLst>
          </p:cNvPr>
          <p:cNvSpPr/>
          <p:nvPr/>
        </p:nvSpPr>
        <p:spPr>
          <a:xfrm>
            <a:off x="460194" y="1132105"/>
            <a:ext cx="644742" cy="684055"/>
          </a:xfrm>
          <a:prstGeom prst="roundRect">
            <a:avLst/>
          </a:prstGeom>
          <a:solidFill>
            <a:srgbClr val="FF0000">
              <a:alpha val="11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 1">
            <a:extLst>
              <a:ext uri="{FF2B5EF4-FFF2-40B4-BE49-F238E27FC236}">
                <a16:creationId xmlns:a16="http://schemas.microsoft.com/office/drawing/2014/main" id="{E9D43444-3ADD-40D5-99F7-8BAF11185EE1}"/>
              </a:ext>
            </a:extLst>
          </p:cNvPr>
          <p:cNvSpPr/>
          <p:nvPr/>
        </p:nvSpPr>
        <p:spPr>
          <a:xfrm>
            <a:off x="1292288" y="1038799"/>
            <a:ext cx="1825346" cy="10930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CBFC2A1-A144-4AD3-97DB-B828205B63D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645" y="1191046"/>
            <a:ext cx="1424671" cy="753066"/>
          </a:xfrm>
          <a:prstGeom prst="rect">
            <a:avLst/>
          </a:prstGeom>
        </p:spPr>
      </p:pic>
      <p:sp>
        <p:nvSpPr>
          <p:cNvPr id="13" name="Rectangle: Rounded Corners 12 1">
            <a:extLst>
              <a:ext uri="{FF2B5EF4-FFF2-40B4-BE49-F238E27FC236}">
                <a16:creationId xmlns:a16="http://schemas.microsoft.com/office/drawing/2014/main" id="{31403FB7-6DCC-4A1A-A092-C32D9F199261}"/>
              </a:ext>
            </a:extLst>
          </p:cNvPr>
          <p:cNvSpPr/>
          <p:nvPr/>
        </p:nvSpPr>
        <p:spPr>
          <a:xfrm>
            <a:off x="3350445" y="1038162"/>
            <a:ext cx="1781605" cy="1093063"/>
          </a:xfrm>
          <a:prstGeom prst="roundRect">
            <a:avLst>
              <a:gd name="adj" fmla="val 15839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 1">
            <a:extLst>
              <a:ext uri="{FF2B5EF4-FFF2-40B4-BE49-F238E27FC236}">
                <a16:creationId xmlns:a16="http://schemas.microsoft.com/office/drawing/2014/main" id="{155C15B9-6B30-464B-9D6B-650513C50439}"/>
              </a:ext>
            </a:extLst>
          </p:cNvPr>
          <p:cNvSpPr/>
          <p:nvPr/>
        </p:nvSpPr>
        <p:spPr>
          <a:xfrm>
            <a:off x="7416457" y="1038799"/>
            <a:ext cx="1843969" cy="109242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D528A137-D107-4E06-997B-E21FE0B99B1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165" y="1196229"/>
            <a:ext cx="1627450" cy="7530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20" name="Rectangle: Rounded Corners 19 1">
            <a:extLst>
              <a:ext uri="{FF2B5EF4-FFF2-40B4-BE49-F238E27FC236}">
                <a16:creationId xmlns:a16="http://schemas.microsoft.com/office/drawing/2014/main" id="{4225F318-4DF5-4CDA-80B6-E3F18207BC06}"/>
              </a:ext>
            </a:extLst>
          </p:cNvPr>
          <p:cNvSpPr/>
          <p:nvPr/>
        </p:nvSpPr>
        <p:spPr>
          <a:xfrm>
            <a:off x="5333869" y="1038161"/>
            <a:ext cx="1928241" cy="109948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DFC17F80-E6B5-49EB-B682-6EF3F9FEBAE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260" y="1173721"/>
            <a:ext cx="1722832" cy="85965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7FC10CE-4646-4489-8C71-79840B6652F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571" y="821933"/>
            <a:ext cx="1490500" cy="123597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D04FEE35-3823-45D3-87D3-EE42DE19711E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545" y="837675"/>
            <a:ext cx="1555887" cy="124259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7F36DD5B-797E-40A7-981E-F0C0D4852E2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482" y="837675"/>
            <a:ext cx="1111917" cy="1296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44BEEB-D3BC-4D58-8C81-3A6021D6484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564" y="828666"/>
            <a:ext cx="1462848" cy="148901"/>
          </a:xfrm>
          <a:prstGeom prst="rect">
            <a:avLst/>
          </a:prstGeom>
        </p:spPr>
      </p:pic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15AF4070-AA90-42D7-BD87-3C405D528FFA}"/>
              </a:ext>
            </a:extLst>
          </p:cNvPr>
          <p:cNvCxnSpPr>
            <a:cxnSpLocks/>
            <a:stCxn id="4" idx="3"/>
            <a:endCxn id="13" idx="1"/>
          </p:cNvCxnSpPr>
          <p:nvPr/>
        </p:nvCxnSpPr>
        <p:spPr>
          <a:xfrm flipV="1">
            <a:off x="3117634" y="1584694"/>
            <a:ext cx="232811" cy="637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11D83F2-52F3-4FDE-97DF-E3E28B8C34FB}"/>
              </a:ext>
            </a:extLst>
          </p:cNvPr>
          <p:cNvCxnSpPr>
            <a:cxnSpLocks/>
            <a:stCxn id="13" idx="3"/>
            <a:endCxn id="20" idx="1"/>
          </p:cNvCxnSpPr>
          <p:nvPr/>
        </p:nvCxnSpPr>
        <p:spPr>
          <a:xfrm>
            <a:off x="5132050" y="1584694"/>
            <a:ext cx="201819" cy="3211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430CD3F-9697-4A92-99ED-505EFF81CC21}"/>
              </a:ext>
            </a:extLst>
          </p:cNvPr>
          <p:cNvCxnSpPr>
            <a:cxnSpLocks/>
            <a:stCxn id="20" idx="3"/>
            <a:endCxn id="17" idx="1"/>
          </p:cNvCxnSpPr>
          <p:nvPr/>
        </p:nvCxnSpPr>
        <p:spPr>
          <a:xfrm flipV="1">
            <a:off x="7262110" y="1585012"/>
            <a:ext cx="154347" cy="2893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1F6AADE-795B-4972-A3A3-FA93BD9A8E56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1104936" y="1474133"/>
            <a:ext cx="218015" cy="1929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: Rounded Corners 69 1 1">
            <a:extLst>
              <a:ext uri="{FF2B5EF4-FFF2-40B4-BE49-F238E27FC236}">
                <a16:creationId xmlns:a16="http://schemas.microsoft.com/office/drawing/2014/main" id="{B57BADFD-4F72-4E3D-8FD3-5B7041830AF0}"/>
              </a:ext>
            </a:extLst>
          </p:cNvPr>
          <p:cNvSpPr/>
          <p:nvPr/>
        </p:nvSpPr>
        <p:spPr>
          <a:xfrm>
            <a:off x="9499397" y="1270013"/>
            <a:ext cx="844882" cy="621112"/>
          </a:xfrm>
          <a:prstGeom prst="roundRect">
            <a:avLst/>
          </a:prstGeom>
          <a:solidFill>
            <a:srgbClr val="FF0000">
              <a:alpha val="11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F7F6B44-3A28-4650-8277-C07EAC05E95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426" y="1435638"/>
            <a:ext cx="688069" cy="292907"/>
          </a:xfrm>
          <a:prstGeom prst="rect">
            <a:avLst/>
          </a:prstGeom>
        </p:spPr>
      </p:pic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CF8D7F1D-E60F-476D-BA2B-7B2C46855F37}"/>
              </a:ext>
            </a:extLst>
          </p:cNvPr>
          <p:cNvCxnSpPr>
            <a:cxnSpLocks/>
            <a:stCxn id="17" idx="3"/>
            <a:endCxn id="70" idx="1"/>
          </p:cNvCxnSpPr>
          <p:nvPr/>
        </p:nvCxnSpPr>
        <p:spPr>
          <a:xfrm flipV="1">
            <a:off x="9260426" y="1580569"/>
            <a:ext cx="238971" cy="4443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: Rounded Corners 68 2">
            <a:extLst>
              <a:ext uri="{FF2B5EF4-FFF2-40B4-BE49-F238E27FC236}">
                <a16:creationId xmlns:a16="http://schemas.microsoft.com/office/drawing/2014/main" id="{2EED8275-6D62-47BA-8A91-5EE2B879ABD2}"/>
              </a:ext>
            </a:extLst>
          </p:cNvPr>
          <p:cNvSpPr/>
          <p:nvPr/>
        </p:nvSpPr>
        <p:spPr>
          <a:xfrm>
            <a:off x="480553" y="3152245"/>
            <a:ext cx="644742" cy="684055"/>
          </a:xfrm>
          <a:prstGeom prst="roundRect">
            <a:avLst/>
          </a:prstGeom>
          <a:solidFill>
            <a:srgbClr val="FF0000">
              <a:alpha val="11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3 2">
            <a:extLst>
              <a:ext uri="{FF2B5EF4-FFF2-40B4-BE49-F238E27FC236}">
                <a16:creationId xmlns:a16="http://schemas.microsoft.com/office/drawing/2014/main" id="{E9D43444-3ADD-40D5-99F7-8BAF11185EE1}"/>
              </a:ext>
            </a:extLst>
          </p:cNvPr>
          <p:cNvSpPr/>
          <p:nvPr/>
        </p:nvSpPr>
        <p:spPr>
          <a:xfrm>
            <a:off x="1312647" y="3058939"/>
            <a:ext cx="1825346" cy="10930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652" y="3214237"/>
            <a:ext cx="1424671" cy="766932"/>
          </a:xfrm>
          <a:prstGeom prst="rect">
            <a:avLst/>
          </a:prstGeom>
        </p:spPr>
      </p:pic>
      <p:sp>
        <p:nvSpPr>
          <p:cNvPr id="30" name="Rectangle: Rounded Corners 12 2">
            <a:extLst>
              <a:ext uri="{FF2B5EF4-FFF2-40B4-BE49-F238E27FC236}">
                <a16:creationId xmlns:a16="http://schemas.microsoft.com/office/drawing/2014/main" id="{31403FB7-6DCC-4A1A-A092-C32D9F199261}"/>
              </a:ext>
            </a:extLst>
          </p:cNvPr>
          <p:cNvSpPr/>
          <p:nvPr/>
        </p:nvSpPr>
        <p:spPr>
          <a:xfrm>
            <a:off x="3370804" y="3058302"/>
            <a:ext cx="1781605" cy="1093063"/>
          </a:xfrm>
          <a:prstGeom prst="roundRect">
            <a:avLst>
              <a:gd name="adj" fmla="val 15839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: Rounded Corners 16 2">
            <a:extLst>
              <a:ext uri="{FF2B5EF4-FFF2-40B4-BE49-F238E27FC236}">
                <a16:creationId xmlns:a16="http://schemas.microsoft.com/office/drawing/2014/main" id="{155C15B9-6B30-464B-9D6B-650513C50439}"/>
              </a:ext>
            </a:extLst>
          </p:cNvPr>
          <p:cNvSpPr/>
          <p:nvPr/>
        </p:nvSpPr>
        <p:spPr>
          <a:xfrm>
            <a:off x="5273278" y="3037847"/>
            <a:ext cx="4047138" cy="1113518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30B5D6B3-A548-4B35-B8B9-5D3AEAB00958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138" y="3159088"/>
            <a:ext cx="3902240" cy="86052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9EABB496-CE6E-43AF-BE6A-338590E45868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6355" y="2858147"/>
            <a:ext cx="1490501" cy="12359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0844BEEB-D3BC-4D58-8C81-3A6021D64848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6923" y="2848806"/>
            <a:ext cx="1462848" cy="148901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5AF4070-AA90-42D7-BD87-3C405D528FFA}"/>
              </a:ext>
            </a:extLst>
          </p:cNvPr>
          <p:cNvCxnSpPr>
            <a:cxnSpLocks/>
            <a:stCxn id="28" idx="3"/>
            <a:endCxn id="30" idx="1"/>
          </p:cNvCxnSpPr>
          <p:nvPr/>
        </p:nvCxnSpPr>
        <p:spPr>
          <a:xfrm flipV="1">
            <a:off x="3137993" y="3604834"/>
            <a:ext cx="232811" cy="637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617" y="3344785"/>
            <a:ext cx="467957" cy="265176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1F6AADE-795B-4972-A3A3-FA93BD9A8E56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1125295" y="3494273"/>
            <a:ext cx="218015" cy="1929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F8D7F1D-E60F-476D-BA2B-7B2C46855F37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5152409" y="3590572"/>
            <a:ext cx="4346988" cy="14262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E7B91C73-71EA-442C-8CFF-FE5007353C58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21" y="456867"/>
            <a:ext cx="3810514" cy="182974"/>
          </a:xfrm>
          <a:prstGeom prst="rect">
            <a:avLst/>
          </a:prstGeom>
        </p:spPr>
      </p:pic>
      <p:cxnSp>
        <p:nvCxnSpPr>
          <p:cNvPr id="90" name="Straight Connector 89"/>
          <p:cNvCxnSpPr/>
          <p:nvPr/>
        </p:nvCxnSpPr>
        <p:spPr>
          <a:xfrm flipV="1">
            <a:off x="452014" y="2296160"/>
            <a:ext cx="9753717" cy="26096"/>
          </a:xfrm>
          <a:prstGeom prst="line">
            <a:avLst/>
          </a:prstGeom>
          <a:ln w="12700">
            <a:solidFill>
              <a:srgbClr val="3921FF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46">
            <a:extLst>
              <a:ext uri="{FF2B5EF4-FFF2-40B4-BE49-F238E27FC236}">
                <a16:creationId xmlns:a16="http://schemas.microsoft.com/office/drawing/2014/main" id="{3107DFF6-03F5-4905-9F18-71A340DC7A7F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54" y="1317126"/>
            <a:ext cx="467957" cy="265176"/>
          </a:xfrm>
          <a:prstGeom prst="rect">
            <a:avLst/>
          </a:prstGeom>
        </p:spPr>
      </p:pic>
      <p:sp>
        <p:nvSpPr>
          <p:cNvPr id="50" name="Rectangle: Rounded Corners 69 1 2">
            <a:extLst>
              <a:ext uri="{FF2B5EF4-FFF2-40B4-BE49-F238E27FC236}">
                <a16:creationId xmlns:a16="http://schemas.microsoft.com/office/drawing/2014/main" id="{0CBCF0E8-E7B1-43BD-8934-2409BC81FBFB}"/>
              </a:ext>
            </a:extLst>
          </p:cNvPr>
          <p:cNvSpPr/>
          <p:nvPr/>
        </p:nvSpPr>
        <p:spPr>
          <a:xfrm>
            <a:off x="9493145" y="3254509"/>
            <a:ext cx="844882" cy="621112"/>
          </a:xfrm>
          <a:prstGeom prst="roundRect">
            <a:avLst/>
          </a:prstGeom>
          <a:solidFill>
            <a:srgbClr val="FF0000">
              <a:alpha val="11000"/>
            </a:srgbClr>
          </a:solid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B44D785B-6B5E-4EDD-A03F-EFC9816294B4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6174" y="3420134"/>
            <a:ext cx="688069" cy="29290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6E3391E-6E20-47DE-B2DF-A61053FB992B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364" y="2569639"/>
            <a:ext cx="4183828" cy="182974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AFF97FA9-68A4-4D2C-B5AC-FE84DF774CA2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285" y="1302317"/>
            <a:ext cx="1474932" cy="474024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D44645F2-FDA1-4C79-B89F-2613AFD8D6C3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285" y="3328053"/>
            <a:ext cx="1474932" cy="474024"/>
          </a:xfrm>
          <a:prstGeom prst="rect">
            <a:avLst/>
          </a:prstGeom>
        </p:spPr>
      </p:pic>
      <p:sp>
        <p:nvSpPr>
          <p:cNvPr id="45" name="Star: 5 Points 44">
            <a:extLst>
              <a:ext uri="{FF2B5EF4-FFF2-40B4-BE49-F238E27FC236}">
                <a16:creationId xmlns:a16="http://schemas.microsoft.com/office/drawing/2014/main" id="{433DA119-E0B7-49A8-AACD-94B3C0E5B8F8}"/>
              </a:ext>
            </a:extLst>
          </p:cNvPr>
          <p:cNvSpPr/>
          <p:nvPr/>
        </p:nvSpPr>
        <p:spPr>
          <a:xfrm>
            <a:off x="337991" y="6218180"/>
            <a:ext cx="465992" cy="430823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64F7C75-2849-4207-86F2-D22E2351E7B1}"/>
              </a:ext>
            </a:extLst>
          </p:cNvPr>
          <p:cNvSpPr txBox="1"/>
          <p:nvPr/>
        </p:nvSpPr>
        <p:spPr>
          <a:xfrm>
            <a:off x="1096508" y="6279671"/>
            <a:ext cx="223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FIGURE IN THE PAPER</a:t>
            </a:r>
          </a:p>
        </p:txBody>
      </p:sp>
      <p:sp>
        <p:nvSpPr>
          <p:cNvPr id="49" name="Star: 5 Points 48">
            <a:extLst>
              <a:ext uri="{FF2B5EF4-FFF2-40B4-BE49-F238E27FC236}">
                <a16:creationId xmlns:a16="http://schemas.microsoft.com/office/drawing/2014/main" id="{E94C6D08-6CF5-401D-90D1-605D1A422A5D}"/>
              </a:ext>
            </a:extLst>
          </p:cNvPr>
          <p:cNvSpPr/>
          <p:nvPr/>
        </p:nvSpPr>
        <p:spPr>
          <a:xfrm>
            <a:off x="3497323" y="6233252"/>
            <a:ext cx="465992" cy="430823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82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2736F59B-2DE6-47DF-9C06-CA9CADE46719}"/>
              </a:ext>
            </a:extLst>
          </p:cNvPr>
          <p:cNvSpPr/>
          <p:nvPr/>
        </p:nvSpPr>
        <p:spPr>
          <a:xfrm>
            <a:off x="6887410" y="1970829"/>
            <a:ext cx="1426515" cy="18921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A8EA31-EFC9-4E8A-822A-3B2B841E1CD4}"/>
              </a:ext>
            </a:extLst>
          </p:cNvPr>
          <p:cNvSpPr/>
          <p:nvPr/>
        </p:nvSpPr>
        <p:spPr>
          <a:xfrm>
            <a:off x="1470575" y="3011508"/>
            <a:ext cx="1571355" cy="112556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EB74423-4195-466F-9164-841622592BF1}"/>
              </a:ext>
            </a:extLst>
          </p:cNvPr>
          <p:cNvCxnSpPr/>
          <p:nvPr/>
        </p:nvCxnSpPr>
        <p:spPr>
          <a:xfrm>
            <a:off x="1456970" y="4526622"/>
            <a:ext cx="418768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125374E-6696-4DD2-BDC6-7E8A11299044}"/>
              </a:ext>
            </a:extLst>
          </p:cNvPr>
          <p:cNvCxnSpPr/>
          <p:nvPr/>
        </p:nvCxnSpPr>
        <p:spPr>
          <a:xfrm flipV="1">
            <a:off x="1456970" y="1160569"/>
            <a:ext cx="0" cy="33660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500DD63-281D-4459-93AB-3381463B7636}"/>
              </a:ext>
            </a:extLst>
          </p:cNvPr>
          <p:cNvCxnSpPr>
            <a:cxnSpLocks/>
          </p:cNvCxnSpPr>
          <p:nvPr/>
        </p:nvCxnSpPr>
        <p:spPr>
          <a:xfrm>
            <a:off x="3039321" y="3862925"/>
            <a:ext cx="0" cy="670878"/>
          </a:xfrm>
          <a:prstGeom prst="line">
            <a:avLst/>
          </a:prstGeom>
          <a:ln w="28575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458459D-F84C-4208-BE3E-659654904620}"/>
              </a:ext>
            </a:extLst>
          </p:cNvPr>
          <p:cNvCxnSpPr>
            <a:cxnSpLocks/>
          </p:cNvCxnSpPr>
          <p:nvPr/>
        </p:nvCxnSpPr>
        <p:spPr>
          <a:xfrm>
            <a:off x="1470577" y="3846150"/>
            <a:ext cx="1605403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2A89F213-73E2-4621-9E2E-ECA70206ACFB}"/>
              </a:ext>
            </a:extLst>
          </p:cNvPr>
          <p:cNvSpPr/>
          <p:nvPr/>
        </p:nvSpPr>
        <p:spPr>
          <a:xfrm>
            <a:off x="1571270" y="1175541"/>
            <a:ext cx="3818084" cy="3263771"/>
          </a:xfrm>
          <a:custGeom>
            <a:avLst/>
            <a:gdLst>
              <a:gd name="connsiteX0" fmla="*/ 0 w 3504036"/>
              <a:gd name="connsiteY0" fmla="*/ 0 h 3022406"/>
              <a:gd name="connsiteX1" fmla="*/ 1026082 w 3504036"/>
              <a:gd name="connsiteY1" fmla="*/ 2240629 h 3022406"/>
              <a:gd name="connsiteX2" fmla="*/ 3504036 w 3504036"/>
              <a:gd name="connsiteY2" fmla="*/ 3022406 h 302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4036" h="3022406">
                <a:moveTo>
                  <a:pt x="0" y="0"/>
                </a:moveTo>
                <a:cubicBezTo>
                  <a:pt x="221038" y="868447"/>
                  <a:pt x="442076" y="1736895"/>
                  <a:pt x="1026082" y="2240629"/>
                </a:cubicBezTo>
                <a:cubicBezTo>
                  <a:pt x="1610088" y="2744363"/>
                  <a:pt x="2557062" y="2883384"/>
                  <a:pt x="3504036" y="3022406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DF3EACA2-1497-4135-A5A0-743970B3E503}"/>
              </a:ext>
            </a:extLst>
          </p:cNvPr>
          <p:cNvSpPr/>
          <p:nvPr/>
        </p:nvSpPr>
        <p:spPr>
          <a:xfrm>
            <a:off x="1470577" y="2030541"/>
            <a:ext cx="3281837" cy="2476039"/>
          </a:xfrm>
          <a:custGeom>
            <a:avLst/>
            <a:gdLst>
              <a:gd name="connsiteX0" fmla="*/ 0 w 2701320"/>
              <a:gd name="connsiteY0" fmla="*/ 3469136 h 3469136"/>
              <a:gd name="connsiteX1" fmla="*/ 1535634 w 2701320"/>
              <a:gd name="connsiteY1" fmla="*/ 2240629 h 3469136"/>
              <a:gd name="connsiteX2" fmla="*/ 2701320 w 2701320"/>
              <a:gd name="connsiteY2" fmla="*/ 0 h 346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1320" h="3469136">
                <a:moveTo>
                  <a:pt x="0" y="3469136"/>
                </a:moveTo>
                <a:cubicBezTo>
                  <a:pt x="542707" y="3143977"/>
                  <a:pt x="1085414" y="2818818"/>
                  <a:pt x="1535634" y="2240629"/>
                </a:cubicBezTo>
                <a:cubicBezTo>
                  <a:pt x="1985854" y="1662440"/>
                  <a:pt x="2343587" y="831220"/>
                  <a:pt x="2701320" y="0"/>
                </a:cubicBezTo>
              </a:path>
            </a:pathLst>
          </a:cu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43402A9-7DE5-47BA-BD46-BF4E0D745DDB}"/>
              </a:ext>
            </a:extLst>
          </p:cNvPr>
          <p:cNvSpPr/>
          <p:nvPr/>
        </p:nvSpPr>
        <p:spPr>
          <a:xfrm rot="1524006">
            <a:off x="1999034" y="2301416"/>
            <a:ext cx="2176661" cy="2818730"/>
          </a:xfrm>
          <a:custGeom>
            <a:avLst/>
            <a:gdLst>
              <a:gd name="connsiteX0" fmla="*/ 0 w 2701320"/>
              <a:gd name="connsiteY0" fmla="*/ 3469136 h 3469136"/>
              <a:gd name="connsiteX1" fmla="*/ 1535634 w 2701320"/>
              <a:gd name="connsiteY1" fmla="*/ 2240629 h 3469136"/>
              <a:gd name="connsiteX2" fmla="*/ 2701320 w 2701320"/>
              <a:gd name="connsiteY2" fmla="*/ 0 h 346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1320" h="3469136">
                <a:moveTo>
                  <a:pt x="0" y="3469136"/>
                </a:moveTo>
                <a:cubicBezTo>
                  <a:pt x="542707" y="3143977"/>
                  <a:pt x="1085414" y="2818818"/>
                  <a:pt x="1535634" y="2240629"/>
                </a:cubicBezTo>
                <a:cubicBezTo>
                  <a:pt x="1985854" y="1662440"/>
                  <a:pt x="2343587" y="831220"/>
                  <a:pt x="2701320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A791870-F162-4759-B4FF-5A5B4B81E581}"/>
              </a:ext>
            </a:extLst>
          </p:cNvPr>
          <p:cNvCxnSpPr>
            <a:cxnSpLocks/>
          </p:cNvCxnSpPr>
          <p:nvPr/>
        </p:nvCxnSpPr>
        <p:spPr>
          <a:xfrm>
            <a:off x="1460365" y="4139065"/>
            <a:ext cx="1591074" cy="1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6F7E4EF-7B07-4627-8E13-5887CBBFC5E1}"/>
              </a:ext>
            </a:extLst>
          </p:cNvPr>
          <p:cNvCxnSpPr>
            <a:cxnSpLocks/>
          </p:cNvCxnSpPr>
          <p:nvPr/>
        </p:nvCxnSpPr>
        <p:spPr>
          <a:xfrm>
            <a:off x="1683496" y="3862925"/>
            <a:ext cx="0" cy="285698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82B9E2D-A805-4436-BD41-D4616711FF04}"/>
              </a:ext>
            </a:extLst>
          </p:cNvPr>
          <p:cNvCxnSpPr/>
          <p:nvPr/>
        </p:nvCxnSpPr>
        <p:spPr>
          <a:xfrm>
            <a:off x="6845250" y="4533803"/>
            <a:ext cx="418768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F394924-D142-414D-A821-CE6F862B657C}"/>
              </a:ext>
            </a:extLst>
          </p:cNvPr>
          <p:cNvCxnSpPr/>
          <p:nvPr/>
        </p:nvCxnSpPr>
        <p:spPr>
          <a:xfrm flipV="1">
            <a:off x="6867801" y="1172309"/>
            <a:ext cx="0" cy="33660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BDF243B-4CDA-4D96-B09E-69283A25FED4}"/>
              </a:ext>
            </a:extLst>
          </p:cNvPr>
          <p:cNvCxnSpPr>
            <a:cxnSpLocks/>
          </p:cNvCxnSpPr>
          <p:nvPr/>
        </p:nvCxnSpPr>
        <p:spPr>
          <a:xfrm>
            <a:off x="8304187" y="2933372"/>
            <a:ext cx="0" cy="1604352"/>
          </a:xfrm>
          <a:prstGeom prst="line">
            <a:avLst/>
          </a:prstGeom>
          <a:ln w="28575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503FCE2-CA1E-4077-8BC6-2115D3493ADC}"/>
              </a:ext>
            </a:extLst>
          </p:cNvPr>
          <p:cNvCxnSpPr>
            <a:cxnSpLocks/>
          </p:cNvCxnSpPr>
          <p:nvPr/>
        </p:nvCxnSpPr>
        <p:spPr>
          <a:xfrm flipV="1">
            <a:off x="6904496" y="2867413"/>
            <a:ext cx="1406036" cy="11549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2320977E-D9CB-4276-8626-19D1B14248A8}"/>
              </a:ext>
            </a:extLst>
          </p:cNvPr>
          <p:cNvSpPr/>
          <p:nvPr/>
        </p:nvSpPr>
        <p:spPr>
          <a:xfrm>
            <a:off x="7419541" y="1166662"/>
            <a:ext cx="3634586" cy="2537878"/>
          </a:xfrm>
          <a:custGeom>
            <a:avLst/>
            <a:gdLst>
              <a:gd name="connsiteX0" fmla="*/ 0 w 3504036"/>
              <a:gd name="connsiteY0" fmla="*/ 0 h 3022406"/>
              <a:gd name="connsiteX1" fmla="*/ 1026082 w 3504036"/>
              <a:gd name="connsiteY1" fmla="*/ 2240629 h 3022406"/>
              <a:gd name="connsiteX2" fmla="*/ 3504036 w 3504036"/>
              <a:gd name="connsiteY2" fmla="*/ 3022406 h 302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4036" h="3022406">
                <a:moveTo>
                  <a:pt x="0" y="0"/>
                </a:moveTo>
                <a:cubicBezTo>
                  <a:pt x="221038" y="868447"/>
                  <a:pt x="442076" y="1736895"/>
                  <a:pt x="1026082" y="2240629"/>
                </a:cubicBezTo>
                <a:cubicBezTo>
                  <a:pt x="1610088" y="2744363"/>
                  <a:pt x="2557062" y="2883384"/>
                  <a:pt x="3504036" y="3022406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4BD87EF-40BA-4D1F-957A-675676BB4D21}"/>
              </a:ext>
            </a:extLst>
          </p:cNvPr>
          <p:cNvSpPr/>
          <p:nvPr/>
        </p:nvSpPr>
        <p:spPr>
          <a:xfrm>
            <a:off x="6871196" y="1166662"/>
            <a:ext cx="2068817" cy="3366184"/>
          </a:xfrm>
          <a:custGeom>
            <a:avLst/>
            <a:gdLst>
              <a:gd name="connsiteX0" fmla="*/ 0 w 2701320"/>
              <a:gd name="connsiteY0" fmla="*/ 3469136 h 3469136"/>
              <a:gd name="connsiteX1" fmla="*/ 1535634 w 2701320"/>
              <a:gd name="connsiteY1" fmla="*/ 2240629 h 3469136"/>
              <a:gd name="connsiteX2" fmla="*/ 2701320 w 2701320"/>
              <a:gd name="connsiteY2" fmla="*/ 0 h 346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1320" h="3469136">
                <a:moveTo>
                  <a:pt x="0" y="3469136"/>
                </a:moveTo>
                <a:cubicBezTo>
                  <a:pt x="542707" y="3143977"/>
                  <a:pt x="1085414" y="2818818"/>
                  <a:pt x="1535634" y="2240629"/>
                </a:cubicBezTo>
                <a:cubicBezTo>
                  <a:pt x="1985854" y="1662440"/>
                  <a:pt x="2343587" y="831220"/>
                  <a:pt x="2701320" y="0"/>
                </a:cubicBezTo>
              </a:path>
            </a:pathLst>
          </a:cu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B80779AA-01B6-448E-8C6B-CAE237305D83}"/>
              </a:ext>
            </a:extLst>
          </p:cNvPr>
          <p:cNvSpPr/>
          <p:nvPr/>
        </p:nvSpPr>
        <p:spPr>
          <a:xfrm rot="1471374">
            <a:off x="7594402" y="1206058"/>
            <a:ext cx="1901728" cy="3915643"/>
          </a:xfrm>
          <a:custGeom>
            <a:avLst/>
            <a:gdLst>
              <a:gd name="connsiteX0" fmla="*/ 0 w 2701320"/>
              <a:gd name="connsiteY0" fmla="*/ 3469136 h 3469136"/>
              <a:gd name="connsiteX1" fmla="*/ 1535634 w 2701320"/>
              <a:gd name="connsiteY1" fmla="*/ 2240629 h 3469136"/>
              <a:gd name="connsiteX2" fmla="*/ 2701320 w 2701320"/>
              <a:gd name="connsiteY2" fmla="*/ 0 h 3469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01320" h="3469136">
                <a:moveTo>
                  <a:pt x="0" y="3469136"/>
                </a:moveTo>
                <a:cubicBezTo>
                  <a:pt x="542707" y="3143977"/>
                  <a:pt x="1085414" y="2818818"/>
                  <a:pt x="1535634" y="2240629"/>
                </a:cubicBezTo>
                <a:cubicBezTo>
                  <a:pt x="1985854" y="1662440"/>
                  <a:pt x="2343587" y="831220"/>
                  <a:pt x="2701320" y="0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C652570A-2EDE-4CD2-80C0-EAEF50E274D5}"/>
              </a:ext>
            </a:extLst>
          </p:cNvPr>
          <p:cNvCxnSpPr>
            <a:cxnSpLocks/>
          </p:cNvCxnSpPr>
          <p:nvPr/>
        </p:nvCxnSpPr>
        <p:spPr>
          <a:xfrm flipV="1">
            <a:off x="6862967" y="3851385"/>
            <a:ext cx="1444422" cy="5143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65BEE91-A166-4B37-95A9-043B1869AB95}"/>
              </a:ext>
            </a:extLst>
          </p:cNvPr>
          <p:cNvCxnSpPr>
            <a:cxnSpLocks/>
          </p:cNvCxnSpPr>
          <p:nvPr/>
        </p:nvCxnSpPr>
        <p:spPr>
          <a:xfrm>
            <a:off x="7076937" y="2867413"/>
            <a:ext cx="0" cy="978737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4A373C1-55EE-46B8-BD01-49BAF23B90C1}"/>
              </a:ext>
            </a:extLst>
          </p:cNvPr>
          <p:cNvSpPr/>
          <p:nvPr/>
        </p:nvSpPr>
        <p:spPr>
          <a:xfrm>
            <a:off x="2193084" y="1183050"/>
            <a:ext cx="3221867" cy="2618363"/>
          </a:xfrm>
          <a:custGeom>
            <a:avLst/>
            <a:gdLst>
              <a:gd name="connsiteX0" fmla="*/ 0 w 3504036"/>
              <a:gd name="connsiteY0" fmla="*/ 0 h 3022406"/>
              <a:gd name="connsiteX1" fmla="*/ 1026082 w 3504036"/>
              <a:gd name="connsiteY1" fmla="*/ 2240629 h 3022406"/>
              <a:gd name="connsiteX2" fmla="*/ 3504036 w 3504036"/>
              <a:gd name="connsiteY2" fmla="*/ 3022406 h 302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4036" h="3022406">
                <a:moveTo>
                  <a:pt x="0" y="0"/>
                </a:moveTo>
                <a:cubicBezTo>
                  <a:pt x="221038" y="868447"/>
                  <a:pt x="442076" y="1736895"/>
                  <a:pt x="1026082" y="2240629"/>
                </a:cubicBezTo>
                <a:cubicBezTo>
                  <a:pt x="1610088" y="2744363"/>
                  <a:pt x="2557062" y="2883384"/>
                  <a:pt x="3504036" y="3022406"/>
                </a:cubicBezTo>
              </a:path>
            </a:pathLst>
          </a:cu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A374E46-68A2-4BA5-9127-984E51B46902}"/>
              </a:ext>
            </a:extLst>
          </p:cNvPr>
          <p:cNvCxnSpPr>
            <a:cxnSpLocks/>
          </p:cNvCxnSpPr>
          <p:nvPr/>
        </p:nvCxnSpPr>
        <p:spPr>
          <a:xfrm>
            <a:off x="1473185" y="3014025"/>
            <a:ext cx="1567798" cy="13549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6C4E096-BA32-419F-8508-FF9D85B1FA8D}"/>
              </a:ext>
            </a:extLst>
          </p:cNvPr>
          <p:cNvCxnSpPr>
            <a:cxnSpLocks/>
          </p:cNvCxnSpPr>
          <p:nvPr/>
        </p:nvCxnSpPr>
        <p:spPr>
          <a:xfrm>
            <a:off x="3031900" y="3027574"/>
            <a:ext cx="0" cy="78134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8C22E88D-0B47-4F05-AB3A-8B89B0079C7D}"/>
              </a:ext>
            </a:extLst>
          </p:cNvPr>
          <p:cNvSpPr/>
          <p:nvPr/>
        </p:nvSpPr>
        <p:spPr>
          <a:xfrm>
            <a:off x="7986650" y="1159427"/>
            <a:ext cx="3046288" cy="2004453"/>
          </a:xfrm>
          <a:custGeom>
            <a:avLst/>
            <a:gdLst>
              <a:gd name="connsiteX0" fmla="*/ 0 w 3504036"/>
              <a:gd name="connsiteY0" fmla="*/ 0 h 3022406"/>
              <a:gd name="connsiteX1" fmla="*/ 1026082 w 3504036"/>
              <a:gd name="connsiteY1" fmla="*/ 2240629 h 3022406"/>
              <a:gd name="connsiteX2" fmla="*/ 3504036 w 3504036"/>
              <a:gd name="connsiteY2" fmla="*/ 3022406 h 3022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4036" h="3022406">
                <a:moveTo>
                  <a:pt x="0" y="0"/>
                </a:moveTo>
                <a:cubicBezTo>
                  <a:pt x="221038" y="868447"/>
                  <a:pt x="442076" y="1736895"/>
                  <a:pt x="1026082" y="2240629"/>
                </a:cubicBezTo>
                <a:cubicBezTo>
                  <a:pt x="1610088" y="2744363"/>
                  <a:pt x="2557062" y="2883384"/>
                  <a:pt x="3504036" y="3022406"/>
                </a:cubicBezTo>
              </a:path>
            </a:pathLst>
          </a:custGeom>
          <a:noFill/>
          <a:ln w="285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5813E2AF-B01B-4EC4-BC9D-863166C257C8}"/>
              </a:ext>
            </a:extLst>
          </p:cNvPr>
          <p:cNvCxnSpPr>
            <a:cxnSpLocks/>
          </p:cNvCxnSpPr>
          <p:nvPr/>
        </p:nvCxnSpPr>
        <p:spPr>
          <a:xfrm>
            <a:off x="6901412" y="1970829"/>
            <a:ext cx="1367531" cy="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41786BA-CA2B-435E-8A62-9C3B28D05062}"/>
              </a:ext>
            </a:extLst>
          </p:cNvPr>
          <p:cNvCxnSpPr>
            <a:cxnSpLocks/>
          </p:cNvCxnSpPr>
          <p:nvPr/>
        </p:nvCxnSpPr>
        <p:spPr>
          <a:xfrm>
            <a:off x="8299964" y="1959584"/>
            <a:ext cx="0" cy="821608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10737A98-616A-4D96-9FC4-8FDC3D9910E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10" y="3672480"/>
            <a:ext cx="679211" cy="272884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4E828383-6E4B-48AD-88F9-ABD5E1B0E61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7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115" y="4012931"/>
            <a:ext cx="319364" cy="271384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FACFDD2A-9401-4462-82BB-A47994C4079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8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151" y="4585348"/>
            <a:ext cx="313497" cy="29248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EF3DAAF-6244-4D11-9606-8BE0F3CAF68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9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571" y="3877974"/>
            <a:ext cx="751560" cy="237099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7AB6F8F8-3114-4555-BF6C-831988A0835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30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374" y="3502774"/>
            <a:ext cx="283379" cy="1814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58D90D0-3560-4CF4-B466-202BEBB23758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1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185" y="683167"/>
            <a:ext cx="2730336" cy="2294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A5BFAF-C551-46F2-A487-31AA2AB44F62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2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888" y="3372802"/>
            <a:ext cx="593747" cy="2683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BF51B3E-5188-474F-BF3D-34FD68CB8C6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3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729" y="4031944"/>
            <a:ext cx="683709" cy="268385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71CDB531-0633-4010-9B49-792D5AD59478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255" y="4644044"/>
            <a:ext cx="313497" cy="197147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271E9A97-80CB-43B6-B499-B3B624DF6824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35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67" y="1186869"/>
            <a:ext cx="319364" cy="1829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CF72FD-2737-44BA-8307-7B08D201C4B0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740" y="2754690"/>
            <a:ext cx="667134" cy="272884"/>
          </a:xfrm>
          <a:prstGeom prst="rect">
            <a:avLst/>
          </a:prstGeom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3C6A8FF2-5FE6-4346-9FBB-2E09060AB027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7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332" y="3717920"/>
            <a:ext cx="313686" cy="271384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14851DC9-D4F2-4CF6-827F-AD9A90907D8E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8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833" y="4625249"/>
            <a:ext cx="307923" cy="292489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80614375-8FC6-4056-B558-43403D56EF83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9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913" y="3221371"/>
            <a:ext cx="738197" cy="237099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3AACC2EE-D390-4ED8-A5CB-42D5BB6A33DF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0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129" y="2397585"/>
            <a:ext cx="278340" cy="1814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3E1ED4-A923-4D9E-AA49-D3928714C0E4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36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661" y="1169110"/>
            <a:ext cx="459483" cy="1829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F5EC823-4651-4677-9985-A6BAAADCBB52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2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974" y="2755931"/>
            <a:ext cx="583190" cy="26838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DA1BA54-6019-4F2E-ADE1-3CF50DA1F8DC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407" y="3298194"/>
            <a:ext cx="671551" cy="268385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BBF7495F-4AB9-4FBB-877E-54947BED4320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462" y="4651979"/>
            <a:ext cx="307923" cy="197147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0B8A1557-CB5C-475B-83A4-F27A5F0BBA57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5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974" y="1194804"/>
            <a:ext cx="313686" cy="1829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7BE9EEF-172A-46C2-8AA5-01F22E4791E5}"/>
              </a:ext>
            </a:extLst>
          </p:cNvPr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37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686" y="686326"/>
            <a:ext cx="2785813" cy="226402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F846E3FF-0960-4618-8463-078783517FE9}"/>
              </a:ext>
            </a:extLst>
          </p:cNvPr>
          <p:cNvPicPr>
            <a:picLocks noChangeAspect="1"/>
          </p:cNvPicPr>
          <p:nvPr>
            <p:custDataLst>
              <p:tags r:id="rId22"/>
            </p:custDataLst>
          </p:nvPr>
        </p:nvPicPr>
        <p:blipFill>
          <a:blip r:embed="rId38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688" y="2607266"/>
            <a:ext cx="761675" cy="347851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51D27421-D8A4-4F4C-B695-44374A68F5EF}"/>
              </a:ext>
            </a:extLst>
          </p:cNvPr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38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2407" y="1510322"/>
            <a:ext cx="761675" cy="347851"/>
          </a:xfrm>
          <a:prstGeom prst="rect">
            <a:avLst/>
          </a:prstGeom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C4B6FA67-14A3-4D0C-A438-F6DCD184E173}"/>
              </a:ext>
            </a:extLst>
          </p:cNvPr>
          <p:cNvPicPr>
            <a:picLocks noChangeAspect="1"/>
          </p:cNvPicPr>
          <p:nvPr>
            <p:custDataLst>
              <p:tags r:id="rId24"/>
            </p:custDataLst>
          </p:nvPr>
        </p:nvPicPr>
        <p:blipFill>
          <a:blip r:embed="rId36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247" y="1769141"/>
            <a:ext cx="459483" cy="182921"/>
          </a:xfrm>
          <a:prstGeom prst="rect">
            <a:avLst/>
          </a:prstGeom>
        </p:spPr>
      </p:pic>
      <p:sp>
        <p:nvSpPr>
          <p:cNvPr id="55" name="Star: 5 Points 54">
            <a:extLst>
              <a:ext uri="{FF2B5EF4-FFF2-40B4-BE49-F238E27FC236}">
                <a16:creationId xmlns:a16="http://schemas.microsoft.com/office/drawing/2014/main" id="{7E80577F-E5B8-444F-926F-9B19EF89CD00}"/>
              </a:ext>
            </a:extLst>
          </p:cNvPr>
          <p:cNvSpPr/>
          <p:nvPr/>
        </p:nvSpPr>
        <p:spPr>
          <a:xfrm>
            <a:off x="337991" y="6218180"/>
            <a:ext cx="465992" cy="430823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66E87A9-834A-44E3-88F1-4B4C9AD3E6F1}"/>
              </a:ext>
            </a:extLst>
          </p:cNvPr>
          <p:cNvSpPr txBox="1"/>
          <p:nvPr/>
        </p:nvSpPr>
        <p:spPr>
          <a:xfrm>
            <a:off x="1096508" y="6279671"/>
            <a:ext cx="223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FIGURE IN THE PAPER</a:t>
            </a:r>
          </a:p>
        </p:txBody>
      </p:sp>
      <p:sp>
        <p:nvSpPr>
          <p:cNvPr id="67" name="Star: 5 Points 66">
            <a:extLst>
              <a:ext uri="{FF2B5EF4-FFF2-40B4-BE49-F238E27FC236}">
                <a16:creationId xmlns:a16="http://schemas.microsoft.com/office/drawing/2014/main" id="{E8C55EA1-F605-4904-840F-D4C0BBF83E07}"/>
              </a:ext>
            </a:extLst>
          </p:cNvPr>
          <p:cNvSpPr/>
          <p:nvPr/>
        </p:nvSpPr>
        <p:spPr>
          <a:xfrm>
            <a:off x="3497323" y="6233252"/>
            <a:ext cx="465992" cy="430823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0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3BDDC84E-29CC-413A-A1A4-C3D31BF0A86A}"/>
              </a:ext>
            </a:extLst>
          </p:cNvPr>
          <p:cNvCxnSpPr>
            <a:cxnSpLocks/>
          </p:cNvCxnSpPr>
          <p:nvPr/>
        </p:nvCxnSpPr>
        <p:spPr>
          <a:xfrm>
            <a:off x="7023100" y="4425131"/>
            <a:ext cx="418768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A7BA8432-AC34-45B7-BD87-54035EE1FC81}"/>
              </a:ext>
            </a:extLst>
          </p:cNvPr>
          <p:cNvCxnSpPr>
            <a:cxnSpLocks/>
          </p:cNvCxnSpPr>
          <p:nvPr/>
        </p:nvCxnSpPr>
        <p:spPr>
          <a:xfrm flipV="1">
            <a:off x="7023100" y="1059078"/>
            <a:ext cx="0" cy="33660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BD2DBF29-AB5B-4D2A-B752-20B4CFC44AE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2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480" y="740023"/>
            <a:ext cx="2560909" cy="226403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AEEF67D-6D5B-4867-887D-40F29DBC3D2F}"/>
              </a:ext>
            </a:extLst>
          </p:cNvPr>
          <p:cNvCxnSpPr>
            <a:cxnSpLocks/>
          </p:cNvCxnSpPr>
          <p:nvPr/>
        </p:nvCxnSpPr>
        <p:spPr>
          <a:xfrm>
            <a:off x="7652307" y="1973086"/>
            <a:ext cx="2129038" cy="2084935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6A359535-C183-4F54-9997-73133375A2BC}"/>
              </a:ext>
            </a:extLst>
          </p:cNvPr>
          <p:cNvCxnSpPr>
            <a:cxnSpLocks/>
          </p:cNvCxnSpPr>
          <p:nvPr/>
        </p:nvCxnSpPr>
        <p:spPr>
          <a:xfrm flipV="1">
            <a:off x="7348197" y="2068537"/>
            <a:ext cx="3048492" cy="1605938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766CE770-3AD8-42CD-943E-0485B1D9E1F5}"/>
              </a:ext>
            </a:extLst>
          </p:cNvPr>
          <p:cNvCxnSpPr>
            <a:cxnSpLocks/>
          </p:cNvCxnSpPr>
          <p:nvPr/>
        </p:nvCxnSpPr>
        <p:spPr>
          <a:xfrm>
            <a:off x="8793088" y="1247727"/>
            <a:ext cx="2087868" cy="1987492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C74D0BAF-993A-4174-84DF-AEDA566A2A28}"/>
              </a:ext>
            </a:extLst>
          </p:cNvPr>
          <p:cNvCxnSpPr>
            <a:cxnSpLocks/>
          </p:cNvCxnSpPr>
          <p:nvPr/>
        </p:nvCxnSpPr>
        <p:spPr>
          <a:xfrm flipV="1">
            <a:off x="8670675" y="2257804"/>
            <a:ext cx="1336580" cy="72536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4020F569-9B55-412F-A6A9-9ED5C092F366}"/>
              </a:ext>
            </a:extLst>
          </p:cNvPr>
          <p:cNvCxnSpPr>
            <a:cxnSpLocks/>
          </p:cNvCxnSpPr>
          <p:nvPr/>
        </p:nvCxnSpPr>
        <p:spPr>
          <a:xfrm flipV="1">
            <a:off x="8670675" y="1651102"/>
            <a:ext cx="644202" cy="1346424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A08678F-C488-4599-B96C-A2590265F0D5}"/>
              </a:ext>
            </a:extLst>
          </p:cNvPr>
          <p:cNvCxnSpPr>
            <a:cxnSpLocks/>
          </p:cNvCxnSpPr>
          <p:nvPr/>
        </p:nvCxnSpPr>
        <p:spPr>
          <a:xfrm flipV="1">
            <a:off x="7286604" y="1140866"/>
            <a:ext cx="3110085" cy="1711909"/>
          </a:xfrm>
          <a:prstGeom prst="line">
            <a:avLst/>
          </a:prstGeom>
          <a:ln w="28575">
            <a:solidFill>
              <a:srgbClr val="0000FF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74" name="Picture 173">
            <a:extLst>
              <a:ext uri="{FF2B5EF4-FFF2-40B4-BE49-F238E27FC236}">
                <a16:creationId xmlns:a16="http://schemas.microsoft.com/office/drawing/2014/main" id="{EE9D5ABA-6A47-4AC1-B7F2-ED3F03BCA95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603" y="1118924"/>
            <a:ext cx="680710" cy="245895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6773E543-6799-44B5-AFC1-C2B70EA5A2F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424" y="4517305"/>
            <a:ext cx="702944" cy="26501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0624939-5A65-4B23-BD5D-CAE7876B662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197" y="4148740"/>
            <a:ext cx="3451166" cy="222916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2595F683-CADF-46A1-AFAC-02145E53701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776" y="1197609"/>
            <a:ext cx="1156114" cy="263314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83F40B73-9874-44E3-9685-CEAE4A259DC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304" y="2149249"/>
            <a:ext cx="1156114" cy="2633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75043B4-0060-44A6-8B11-BBFB201AE02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1975" y="1552025"/>
            <a:ext cx="1376913" cy="165943"/>
          </a:xfrm>
          <a:prstGeom prst="rect">
            <a:avLst/>
          </a:prstGeom>
        </p:spPr>
      </p:pic>
      <p:cxnSp>
        <p:nvCxnSpPr>
          <p:cNvPr id="80" name="Connector: Curved 79">
            <a:extLst>
              <a:ext uri="{FF2B5EF4-FFF2-40B4-BE49-F238E27FC236}">
                <a16:creationId xmlns:a16="http://schemas.microsoft.com/office/drawing/2014/main" id="{6E0D798F-B4A6-4F5F-8527-4A5A7A6C36EA}"/>
              </a:ext>
            </a:extLst>
          </p:cNvPr>
          <p:cNvCxnSpPr>
            <a:cxnSpLocks/>
          </p:cNvCxnSpPr>
          <p:nvPr/>
        </p:nvCxnSpPr>
        <p:spPr>
          <a:xfrm rot="16200000" flipV="1">
            <a:off x="9565666" y="2624925"/>
            <a:ext cx="250620" cy="251459"/>
          </a:xfrm>
          <a:prstGeom prst="curvedConnector2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FD8C0951-0E63-40C7-9F5A-C3638CC779D6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187" y="2921732"/>
            <a:ext cx="997028" cy="165943"/>
          </a:xfrm>
          <a:prstGeom prst="rect">
            <a:avLst/>
          </a:prstGeom>
        </p:spPr>
      </p:pic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521C966C-8445-4043-9A26-D115FD589562}"/>
              </a:ext>
            </a:extLst>
          </p:cNvPr>
          <p:cNvCxnSpPr/>
          <p:nvPr/>
        </p:nvCxnSpPr>
        <p:spPr>
          <a:xfrm>
            <a:off x="1136826" y="4406798"/>
            <a:ext cx="418768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F958AFA-9A42-44F0-865A-A4E39D011CE4}"/>
              </a:ext>
            </a:extLst>
          </p:cNvPr>
          <p:cNvCxnSpPr/>
          <p:nvPr/>
        </p:nvCxnSpPr>
        <p:spPr>
          <a:xfrm flipV="1">
            <a:off x="1136826" y="1040745"/>
            <a:ext cx="0" cy="336605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" name="Picture 121">
            <a:extLst>
              <a:ext uri="{FF2B5EF4-FFF2-40B4-BE49-F238E27FC236}">
                <a16:creationId xmlns:a16="http://schemas.microsoft.com/office/drawing/2014/main" id="{239A3303-7E9B-45C8-B3F0-A1E8F2E82EAB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415" y="4504394"/>
            <a:ext cx="702944" cy="265017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EB8BE55D-B1ED-41C4-BA43-7D3A22815597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3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432" y="1060849"/>
            <a:ext cx="680710" cy="245895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90B00DD5-45E0-4FA3-86BE-43A153455879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30">
            <a:duotone>
              <a:prstClr val="black"/>
              <a:srgbClr val="C0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522" y="724114"/>
            <a:ext cx="2412471" cy="229401"/>
          </a:xfrm>
          <a:prstGeom prst="rect">
            <a:avLst/>
          </a:prstGeom>
        </p:spPr>
      </p:pic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D2F47AB-CBDB-4A69-BD95-545C36213662}"/>
              </a:ext>
            </a:extLst>
          </p:cNvPr>
          <p:cNvCxnSpPr>
            <a:cxnSpLocks/>
          </p:cNvCxnSpPr>
          <p:nvPr/>
        </p:nvCxnSpPr>
        <p:spPr>
          <a:xfrm>
            <a:off x="1210324" y="1831347"/>
            <a:ext cx="2564304" cy="219987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1A6486E6-53A8-4D34-8BBF-85634374D306}"/>
              </a:ext>
            </a:extLst>
          </p:cNvPr>
          <p:cNvCxnSpPr>
            <a:cxnSpLocks/>
          </p:cNvCxnSpPr>
          <p:nvPr/>
        </p:nvCxnSpPr>
        <p:spPr>
          <a:xfrm flipV="1">
            <a:off x="1485822" y="1495448"/>
            <a:ext cx="1921478" cy="2281864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37F2014B-27EF-40EF-8897-0C3B582CFE88}"/>
              </a:ext>
            </a:extLst>
          </p:cNvPr>
          <p:cNvCxnSpPr>
            <a:cxnSpLocks/>
          </p:cNvCxnSpPr>
          <p:nvPr/>
        </p:nvCxnSpPr>
        <p:spPr>
          <a:xfrm>
            <a:off x="2805265" y="1698283"/>
            <a:ext cx="1971043" cy="1543709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5F1C07FB-B1EC-4D36-82C5-63FA40270676}"/>
              </a:ext>
            </a:extLst>
          </p:cNvPr>
          <p:cNvCxnSpPr>
            <a:cxnSpLocks/>
          </p:cNvCxnSpPr>
          <p:nvPr/>
        </p:nvCxnSpPr>
        <p:spPr>
          <a:xfrm flipV="1">
            <a:off x="2332356" y="1812101"/>
            <a:ext cx="799488" cy="9539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4C9D721-AAC2-48CC-8B70-D6FB517408E1}"/>
              </a:ext>
            </a:extLst>
          </p:cNvPr>
          <p:cNvCxnSpPr>
            <a:cxnSpLocks/>
          </p:cNvCxnSpPr>
          <p:nvPr/>
        </p:nvCxnSpPr>
        <p:spPr>
          <a:xfrm flipV="1">
            <a:off x="2784905" y="1580174"/>
            <a:ext cx="2017055" cy="2371740"/>
          </a:xfrm>
          <a:prstGeom prst="line">
            <a:avLst/>
          </a:prstGeom>
          <a:ln w="28575">
            <a:solidFill>
              <a:srgbClr val="0000FF"/>
            </a:solidFill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D46096EC-8261-408A-81DF-07C722E12D7A}"/>
              </a:ext>
            </a:extLst>
          </p:cNvPr>
          <p:cNvCxnSpPr>
            <a:cxnSpLocks/>
          </p:cNvCxnSpPr>
          <p:nvPr/>
        </p:nvCxnSpPr>
        <p:spPr>
          <a:xfrm flipV="1">
            <a:off x="2314426" y="2565607"/>
            <a:ext cx="1752307" cy="230249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5" name="Picture 134">
            <a:extLst>
              <a:ext uri="{FF2B5EF4-FFF2-40B4-BE49-F238E27FC236}">
                <a16:creationId xmlns:a16="http://schemas.microsoft.com/office/drawing/2014/main" id="{175CCD38-8884-4548-BAF7-65141C492AE2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5822" y="4135829"/>
            <a:ext cx="3598883" cy="22291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510F1A-53AA-42C4-9EEE-2E3BDFD7DDF8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108" y="2871048"/>
            <a:ext cx="621257" cy="2633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A1AC60-1451-4BC7-AEB4-7796FAD53902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2578" y="3700910"/>
            <a:ext cx="621257" cy="224914"/>
          </a:xfrm>
          <a:prstGeom prst="rect">
            <a:avLst/>
          </a:prstGeom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F85357AE-C461-4843-86EF-38E428897B50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013" y="1225518"/>
            <a:ext cx="1156114" cy="263314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8CF79F26-C6B4-4790-8895-F514DACF1564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308" y="1234816"/>
            <a:ext cx="1156114" cy="263314"/>
          </a:xfrm>
          <a:prstGeom prst="rect">
            <a:avLst/>
          </a:prstGeom>
        </p:spPr>
      </p:pic>
      <p:cxnSp>
        <p:nvCxnSpPr>
          <p:cNvPr id="106" name="Connector: Curved 105">
            <a:extLst>
              <a:ext uri="{FF2B5EF4-FFF2-40B4-BE49-F238E27FC236}">
                <a16:creationId xmlns:a16="http://schemas.microsoft.com/office/drawing/2014/main" id="{A6C1967A-6A51-4A3A-9B79-6A26B41043A3}"/>
              </a:ext>
            </a:extLst>
          </p:cNvPr>
          <p:cNvCxnSpPr>
            <a:cxnSpLocks/>
            <a:stCxn id="20" idx="2"/>
          </p:cNvCxnSpPr>
          <p:nvPr/>
        </p:nvCxnSpPr>
        <p:spPr>
          <a:xfrm rot="16200000" flipH="1">
            <a:off x="2109683" y="1731717"/>
            <a:ext cx="409184" cy="670337"/>
          </a:xfrm>
          <a:prstGeom prst="curvedConnector2">
            <a:avLst/>
          </a:prstGeom>
          <a:ln w="22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6139DEB4-9591-49BA-BA4A-39EEB0C28570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79" y="1376807"/>
            <a:ext cx="1370055" cy="485487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5AD7CAC2-89A3-494D-85B9-3CD6C21D4020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539" y="1997116"/>
            <a:ext cx="1378285" cy="517029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4FA508C1-39B5-4F3D-B343-49F12C0CA441}"/>
              </a:ext>
            </a:extLst>
          </p:cNvPr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944" y="2826702"/>
            <a:ext cx="621257" cy="263314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AF01058E-65EA-4C2C-8B41-37A0D1B5D5F9}"/>
              </a:ext>
            </a:extLst>
          </p:cNvPr>
          <p:cNvPicPr>
            <a:picLocks noChangeAspect="1"/>
          </p:cNvPicPr>
          <p:nvPr>
            <p:custDataLst>
              <p:tags r:id="rId20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1047" y="3766010"/>
            <a:ext cx="621257" cy="22491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C30C9D66-B911-49F2-938A-2F817BDA9FB6}"/>
              </a:ext>
            </a:extLst>
          </p:cNvPr>
          <p:cNvSpPr/>
          <p:nvPr/>
        </p:nvSpPr>
        <p:spPr>
          <a:xfrm>
            <a:off x="2199804" y="2680084"/>
            <a:ext cx="209043" cy="1933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7638F4E3-358D-43A3-92DB-0C770E57BB24}"/>
              </a:ext>
            </a:extLst>
          </p:cNvPr>
          <p:cNvSpPr/>
          <p:nvPr/>
        </p:nvSpPr>
        <p:spPr>
          <a:xfrm>
            <a:off x="8584045" y="2871048"/>
            <a:ext cx="209043" cy="19338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c 37">
            <a:extLst>
              <a:ext uri="{FF2B5EF4-FFF2-40B4-BE49-F238E27FC236}">
                <a16:creationId xmlns:a16="http://schemas.microsoft.com/office/drawing/2014/main" id="{45795FF1-8719-4B6F-9D8D-EB83872D0D85}"/>
              </a:ext>
            </a:extLst>
          </p:cNvPr>
          <p:cNvSpPr/>
          <p:nvPr/>
        </p:nvSpPr>
        <p:spPr>
          <a:xfrm flipH="1">
            <a:off x="3218473" y="2225952"/>
            <a:ext cx="2727491" cy="819382"/>
          </a:xfrm>
          <a:prstGeom prst="arc">
            <a:avLst/>
          </a:prstGeom>
          <a:ln w="2222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Arc 80">
            <a:extLst>
              <a:ext uri="{FF2B5EF4-FFF2-40B4-BE49-F238E27FC236}">
                <a16:creationId xmlns:a16="http://schemas.microsoft.com/office/drawing/2014/main" id="{296CB3C2-9515-466C-B56F-7DF4F0C13274}"/>
              </a:ext>
            </a:extLst>
          </p:cNvPr>
          <p:cNvSpPr/>
          <p:nvPr/>
        </p:nvSpPr>
        <p:spPr>
          <a:xfrm flipH="1" flipV="1">
            <a:off x="7978900" y="1316995"/>
            <a:ext cx="1951835" cy="921310"/>
          </a:xfrm>
          <a:prstGeom prst="arc">
            <a:avLst/>
          </a:prstGeom>
          <a:ln w="22225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6677B514-F2F6-48AA-848D-5506933BBA86}"/>
              </a:ext>
            </a:extLst>
          </p:cNvPr>
          <p:cNvSpPr/>
          <p:nvPr/>
        </p:nvSpPr>
        <p:spPr>
          <a:xfrm>
            <a:off x="337991" y="6218180"/>
            <a:ext cx="465992" cy="430823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863DB96-4E5D-4EBC-B46E-BC4E7D85A2E6}"/>
              </a:ext>
            </a:extLst>
          </p:cNvPr>
          <p:cNvSpPr txBox="1"/>
          <p:nvPr/>
        </p:nvSpPr>
        <p:spPr>
          <a:xfrm>
            <a:off x="1096508" y="6279671"/>
            <a:ext cx="223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FIGURE IN THE PAPER</a:t>
            </a:r>
          </a:p>
        </p:txBody>
      </p:sp>
      <p:sp>
        <p:nvSpPr>
          <p:cNvPr id="48" name="Star: 5 Points 47">
            <a:extLst>
              <a:ext uri="{FF2B5EF4-FFF2-40B4-BE49-F238E27FC236}">
                <a16:creationId xmlns:a16="http://schemas.microsoft.com/office/drawing/2014/main" id="{13195A3B-343B-4EB8-916F-8D87B666C9A9}"/>
              </a:ext>
            </a:extLst>
          </p:cNvPr>
          <p:cNvSpPr/>
          <p:nvPr/>
        </p:nvSpPr>
        <p:spPr>
          <a:xfrm>
            <a:off x="3497323" y="6233252"/>
            <a:ext cx="465992" cy="430823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96778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51.6685"/>
  <p:tag name="ORIGINALWIDTH" val="1232.846"/>
  <p:tag name="LATEXADDIN" val="\documentclass{article}&#10;\usepackage{amsmath}&#10;\pagestyle{empty}&#10;\begin{document}&#10;&#10;\begin{itemize}&#10;\item[] Employment and wage \vspace*{-.25cm}&#10;\item[] responses to labor\vspace*{-.25cm}&#10;\item[] demand shocks\vspace*{-.1cm}&#10;\item[] (state tax changes)\vspace*{-.3cm}&#10;\end{itemize}&#10;&#10;\end{document}"/>
  <p:tag name="IGUANATEXSIZE" val="20"/>
  <p:tag name="IGUANATEXCURSOR" val="23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4.6569"/>
  <p:tag name="ORIGINALWIDTH" val="3376.828"/>
  <p:tag name="LATEXADDIN" val="\documentclass{article}&#10;\usepackage{amsmath}&#10;\usepackage{color}&#10;\usepackage[dvipsnames]{xcolor}&#10;\usepackage{graphicx}&#10;\pagestyle{empty}&#10;\begin{document}&#10;&#10;&#10;\begin{itemize}&#10;\item[] \underline{If} \textbf{(i)} firms atomistic, \textbf{(ii)} isoelastic labor supply system, \underline{then}  \vspace*{-.2cm}&#10;\item[] {\color{Red}\emph{reduced form}} elasticities equal {\color{Red}\emph{structural}} elasticities.\vspace*{.1cm}&#10;\item[] No need for the use of the model in inference.\vspace*{-.2cm}&#10;\item[] Use reduced form estimates + model for welfare.&#10;\end{itemize}&#10;&#10;\end{document}"/>
  <p:tag name="IGUANATEXSIZE" val="20"/>
  <p:tag name="IGUANATEXCURSOR" val="502"/>
  <p:tag name="TRANSPARENCY" val="True"/>
  <p:tag name="FILENAME" val=""/>
  <p:tag name="LATEXENGINEID" val="0"/>
  <p:tag name="TEMPFOLDER" val="c:\temp\"/>
  <p:tag name="LATEXFORMHEIGHT" val="312"/>
  <p:tag name="LATEXFORMWIDTH" val="74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8.48898"/>
  <p:tag name="ORIGINALWIDTH" val="1067.117"/>
  <p:tag name="LATEXADDIN" val="\documentclass{article}&#10;\usepackage{amsmath}&#10;\pagestyle{empty}&#10;\begin{document}&#10;&#10;&#10;\textbf{Reduced form $\epsilon$'s}&#10;&#10;\end{document}"/>
  <p:tag name="IGUANATEXSIZE" val="20"/>
  <p:tag name="IGUANATEXCURSOR" val="10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1090.364"/>
  <p:tag name="LATEXADDIN" val="\documentclass{article}&#10;\usepackage{amsmath}&#10;\usepackage{graphicx}&#10;\usepackage{colortbl}&#10;\pagestyle{empty}&#10;&#10;\newcommand{\blueGV}{\textcolor[rgb]{0.0 0 0.7}}  &#10;&#10;\begin{document}&#10;&#10;&#10;\textbf{Quasi-experiment}&#10;&#10;\end{document}"/>
  <p:tag name="IGUANATEXSIZE" val="20"/>
  <p:tag name="IGUANATEXCURSOR" val="203"/>
  <p:tag name="TRANSPARENCY" val="True"/>
  <p:tag name="FILENAME" val=""/>
  <p:tag name="LATEXENGINEID" val="0"/>
  <p:tag name="TEMPFOLDER" val="c:\temp\"/>
  <p:tag name="LATEXFORMHEIGHT" val="437.5"/>
  <p:tag name="LATEXFORMWIDTH" val="510.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9.4713"/>
  <p:tag name="ORIGINALWIDTH" val="404.9494"/>
  <p:tag name="LATEXADDIN" val="\documentclass{article}&#10;\usepackage{amsmath}&#10;\pagestyle{empty}&#10;\begin{document}&#10;&#10;\begin{itemize}&#10;\item[] \textbf{Micro-} \vspace*{-.3cm}&#10;\item[] $\:\:$\textbf{data} \end{itemize}&#10;&#10;\end{document}"/>
  <p:tag name="IGUANATEXSIZE" val="20"/>
  <p:tag name="IGUANATEXCURSOR" val="11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326.959"/>
  <p:tag name="LATEXADDIN" val="\documentclass{article}&#10;\usepackage{amsmath}&#10;\usepackage{color}&#10;\usepackage[dvipsnames]{xcolor}&#10;\usepackage{graphicx}&#10;\pagestyle{empty}&#10;\begin{document}&#10;&#10;&#10;{\color{Violet}I. Labor markets with strategic interaction}&#10;&#10;\end{document}"/>
  <p:tag name="IGUANATEXSIZE" val="20"/>
  <p:tag name="IGUANATEXCURSOR" val="21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9.4713"/>
  <p:tag name="ORIGINALWIDTH" val="404.9494"/>
  <p:tag name="LATEXADDIN" val="\documentclass{article}&#10;\usepackage{amsmath}&#10;\pagestyle{empty}&#10;\begin{document}&#10;&#10;\begin{itemize}&#10;\item[] \textbf{Micro-} \vspace*{-.3cm}&#10;\item[] $\:\:$\textbf{data} \end{itemize}&#10;&#10;\end{document}"/>
  <p:tag name="IGUANATEXSIZE" val="20"/>
  <p:tag name="IGUANATEXCURSOR" val="11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3.4684"/>
  <p:tag name="ORIGINALWIDTH" val="595.4256"/>
  <p:tag name="LATEXADDIN" val="\documentclass{article}&#10;\usepackage{amsmath}&#10;\pagestyle{empty}&#10;\begin{document}&#10;&#10;\begin{itemize}&#10;\item[] \textbf{Economic} \vspace*{-.3cm}&#10;\item[] \textbf{analysis} \end{itemize}&#10;&#10;\end{document}"/>
  <p:tag name="IGUANATEXSIZE" val="20"/>
  <p:tag name="IGUANATEXCURSOR" val="12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.7361"/>
  <p:tag name="ORIGINALWIDTH" val="2554.931"/>
  <p:tag name="LATEXADDIN" val="\documentclass{article}&#10;\usepackage{amsmath}&#10;\usepackage{color}&#10;\usepackage[dvipsnames]{xcolor}&#10;\usepackage{graphicx}&#10;\pagestyle{empty}&#10;\begin{document}&#10;&#10;&#10;{\color{Violet}II. Labor markets without strategic interaction}&#10;&#10;\end{document}"/>
  <p:tag name="IGUANATEXSIZE" val="20"/>
  <p:tag name="IGUANATEXCURSOR" val="17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0.1987"/>
  <p:tag name="ORIGINALWIDTH" val="1276.34"/>
  <p:tag name="LATEXADDIN" val="\documentclass{article}&#10;\usepackage{amsmath}&#10;\usepackage{color}&#10;\usepackage[dvipsnames]{xcolor}&#10;\usepackage{graphicx}&#10;\pagestyle{empty}&#10;\begin{document}&#10;&#10;&#10;\begin{itemize}&#10;\item[] Construct {\color{Red}\emph{reduced form}}\vspace*{-.25cm}&#10;\item[] labor supply elasticity \vspace*{-.25cm}&#10;\item[] estimates: $\epsilon^{Data}$\vspace*{-.25cm}&#10;\end{itemize}&#10;&#10;\end{document}"/>
  <p:tag name="IGUANATEXSIZE" val="20"/>
  <p:tag name="IGUANATEXCURSOR" val="323"/>
  <p:tag name="TRANSPARENCY" val="True"/>
  <p:tag name="FILENAME" val=""/>
  <p:tag name="LATEXENGINEID" val="0"/>
  <p:tag name="TEMPFOLDER" val="c:\temp\"/>
  <p:tag name="LATEXFORMHEIGHT" val="312"/>
  <p:tag name="LATEXFORMWIDTH" val="577.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0.1987"/>
  <p:tag name="ORIGINALWIDTH" val="1276.34"/>
  <p:tag name="LATEXADDIN" val="\documentclass{article}&#10;\usepackage{amsmath}&#10;\usepackage{color}&#10;\usepackage[dvipsnames]{xcolor}&#10;\usepackage{graphicx}&#10;\pagestyle{empty}&#10;\begin{document}&#10;&#10;&#10;\begin{itemize}&#10;\item[] Construct {\color{Red}\emph{reduced form}}\vspace*{-.25cm}&#10;\item[] labor supply elasticity \vspace*{-.25cm}&#10;\item[] estimates: $\epsilon^{Data}$\vspace*{-.25cm}&#10;\end{itemize}&#10;&#10;\end{document}"/>
  <p:tag name="IGUANATEXSIZE" val="20"/>
  <p:tag name="IGUANATEXCURSOR" val="323"/>
  <p:tag name="TRANSPARENCY" val="True"/>
  <p:tag name="FILENAME" val=""/>
  <p:tag name="LATEXENGINEID" val="0"/>
  <p:tag name="TEMPFOLDER" val="c:\temp\"/>
  <p:tag name="LATEXFORMHEIGHT" val="312"/>
  <p:tag name="LATEXFORMWIDTH" val="577.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51.6685"/>
  <p:tag name="ORIGINALWIDTH" val="1408.324"/>
  <p:tag name="LATEXADDIN" val="\documentclass{article}&#10;\usepackage{amsmath}&#10;\usepackage{color}&#10;\usepackage[dvipsnames]{xcolor}&#10;\usepackage{graphicx}&#10;\pagestyle{empty}&#10;\begin{document}&#10;&#10;\begin{itemize}&#10;\item[] Use model and estimated \vspace*{-.2cm}&#10;\item[] parameters $\widehat{\boldsymbol{\theta}}$ to construct \vspace*{-.2cm}&#10;\item[] {\color{Red}\emph{structural}} labor \vspace*{-.2cm}&#10;\item[] supply elasticities $\varepsilon(\widehat{\boldsymbol{\theta}})$&#10;\end{itemize}&#10;&#10;\end{document}&#10;"/>
  <p:tag name="IGUANATEXSIZE" val="20"/>
  <p:tag name="IGUANATEXCURSOR" val="429"/>
  <p:tag name="TRANSPARENCY" val="True"/>
  <p:tag name="FILENAME" val=""/>
  <p:tag name="LATEXENGINEID" val="0"/>
  <p:tag name="TEMPFOLDER" val="c:\temp\"/>
  <p:tag name="LATEXFORMHEIGHT" val="621"/>
  <p:tag name="LATEXFORMWIDTH" val="950.2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.4829"/>
  <p:tag name="ORIGINALWIDTH" val="339.7076"/>
  <p:tag name="LATEXADDIN" val="\documentclass{article}&#10;\usepackage{amsmath}&#10;\pagestyle{empty}&#10;\begin{document}&#10;&#10;$mrpl^\ast_{ij}$&#10;&#10;&#10;\end{document}"/>
  <p:tag name="IGUANATEXSIZE" val="20"/>
  <p:tag name="IGUANATEXCURSOR" val="8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59.73"/>
  <p:tag name="LATEXADDIN" val="\documentclass{article}&#10;\usepackage{amsmath}&#10;\pagestyle{empty}&#10;\begin{document}&#10;&#10;$w^\ast_{ij}$&#10;&#10;&#10;\end{document}"/>
  <p:tag name="IGUANATEXSIZE" val="20"/>
  <p:tag name="IGUANATEXCURSOR" val="8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45.4818"/>
  <p:tag name="LATEXADDIN" val="\documentclass{article}&#10;\usepackage{amsmath}&#10;\pagestyle{empty}&#10;\begin{document}&#10;&#10;$n^\ast_{ij}$&#10;&#10;&#10;\end{document}"/>
  <p:tag name="IGUANATEXSIZE" val="20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2351"/>
  <p:tag name="ORIGINALWIDTH" val="377.9528"/>
  <p:tag name="LATEXADDIN" val="\documentclass{article}&#10;\usepackage{amsmath}&#10;\pagestyle{empty}&#10;\begin{document}&#10;&#10;$\mu_{ij}&lt;1$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41.7323"/>
  <p:tag name="LATEXADDIN" val="\documentclass{article}&#10;\usepackage{amsmath}&#10;\pagestyle{empty}&#10;\begin{document}&#10;&#10;$\pi_{ij}$&#10;&#10;&#10;\end{document}"/>
  <p:tag name="IGUANATEXSIZE" val="20"/>
  <p:tag name="IGUANATEXCURSOR" val="8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365.579"/>
  <p:tag name="LATEXADDIN" val="\documentclass{article}&#10;\usepackage{amsmath}&#10;\pagestyle{empty}&#10;\begin{document}&#10;&#10;A. Low productivity firm&#10;&#10;&#10;\end{document}"/>
  <p:tag name="IGUANATEXSIZE" val="20"/>
  <p:tag name="IGUANATEXCURSOR" val="10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296.9629"/>
  <p:tag name="LATEXADDIN" val="\documentclass{article}&#10;\usepackage{amsmath}&#10;\pagestyle{empty}&#10;\begin{document}&#10;&#10;${arpl}_{ij}$&#10;&#10;&#10;\end{document}"/>
  <p:tag name="IGUANATEXSIZE" val="20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341.9572"/>
  <p:tag name="LATEXADDIN" val="\documentclass{article}&#10;\usepackage{amsmath}&#10;\pagestyle{empty}&#10;\begin{document}&#10;&#10;${mrpl}_{ij}$&#10;&#10;&#10;\end{document}"/>
  <p:tag name="IGUANATEXSIZE" val="20"/>
  <p:tag name="IGUANATEXCURSOR" val="8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45.4818"/>
  <p:tag name="LATEXADDIN" val="\documentclass{article}&#10;\usepackage{amsmath}&#10;\pagestyle{empty}&#10;\begin{document}&#10;&#10;$n_{ij}$&#10;&#10;&#10;\end{document}"/>
  <p:tag name="IGUANATEXSIZE" val="20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59.73"/>
  <p:tag name="LATEXADDIN" val="\documentclass{article}&#10;\usepackage{amsmath}&#10;\pagestyle{empty}&#10;\begin{document}&#10;&#10;$w_{ij}$&#10;&#10;&#10;\end{document}"/>
  <p:tag name="IGUANATEXSIZE" val="20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43.907"/>
  <p:tag name="ORIGINALWIDTH" val="1498.313"/>
  <p:tag name="LATEXADDIN" val="\documentclass{article}&#10;\usepackage{amsmath}&#10;\usepackage{color}&#10;\usepackage[dvipsnames]{xcolor}&#10;\usepackage{graphicx}&#10;\pagestyle{empty}&#10;\begin{document}&#10;&#10;&#10;\begin{itemize}&#10;\item[i.] Model quasi-experiment \vspace*{-.22cm}&#10;\item[ii.] Compute {\color{Red}\emph{reduced form}} \vspace*{-.30cm}&#10;\item[] $\epsilon^{Model}(\boldsymbol{\theta})$ in model \vspace*{-.22cm}&#10;\item[iii.] Minimize distance: \vspace{-.26cm}&#10;\item[] \small{$|\epsilon^{Data} - \epsilon^{Model}(\boldsymbol{\theta})|$}\vspace{-.3cm}&#10;\end{itemize}&#10;&#10;\end{document}"/>
  <p:tag name="IGUANATEXSIZE" val="20"/>
  <p:tag name="IGUANATEXCURSOR" val="346"/>
  <p:tag name="TRANSPARENCY" val="True"/>
  <p:tag name="FILENAME" val=""/>
  <p:tag name="LATEXENGINEID" val="0"/>
  <p:tag name="TEMPFOLDER" val="c:\temp\"/>
  <p:tag name="LATEXFORMHEIGHT" val="525.75"/>
  <p:tag name="LATEXFORMWIDTH" val="981.7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.4829"/>
  <p:tag name="ORIGINALWIDTH" val="339.7076"/>
  <p:tag name="LATEXADDIN" val="\documentclass{article}&#10;\usepackage{amsmath}&#10;\pagestyle{empty}&#10;\begin{document}&#10;&#10;$mrpl^\ast_{ij}$&#10;&#10;&#10;\end{document}"/>
  <p:tag name="IGUANATEXSIZE" val="20"/>
  <p:tag name="IGUANATEXCURSOR" val="8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59.73"/>
  <p:tag name="LATEXADDIN" val="\documentclass{article}&#10;\usepackage{amsmath}&#10;\pagestyle{empty}&#10;\begin{document}&#10;&#10;$w^\ast_{ij}$&#10;&#10;&#10;\end{document}"/>
  <p:tag name="IGUANATEXSIZE" val="20"/>
  <p:tag name="IGUANATEXCURSOR" val="8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5.7331"/>
  <p:tag name="ORIGINALWIDTH" val="145.4818"/>
  <p:tag name="LATEXADDIN" val="\documentclass{article}&#10;\usepackage{amsmath}&#10;\pagestyle{empty}&#10;\begin{document}&#10;&#10;$n^\ast_{ij}$&#10;&#10;&#10;\end{document}"/>
  <p:tag name="IGUANATEXSIZE" val="20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.2351"/>
  <p:tag name="ORIGINALWIDTH" val="377.9528"/>
  <p:tag name="LATEXADDIN" val="\documentclass{article}&#10;\usepackage{amsmath}&#10;\pagestyle{empty}&#10;\begin{document}&#10;&#10;$\mu_{ij}&lt;1$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141.7323"/>
  <p:tag name="LATEXADDIN" val="\documentclass{article}&#10;\usepackage{amsmath}&#10;\pagestyle{empty}&#10;\begin{document}&#10;&#10;$\pi_{ij}$&#10;&#10;&#10;\end{document}"/>
  <p:tag name="IGUANATEXSIZE" val="20"/>
  <p:tag name="IGUANATEXCURSOR" val="8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233.9708"/>
  <p:tag name="LATEXADDIN" val="\documentclass{article}&#10;\usepackage{amsmath}&#10;\pagestyle{empty}&#10;\begin{document}&#10;&#10;${mc}_{ij}$&#10;&#10;&#10;\end{document}"/>
  <p:tag name="IGUANATEXSIZE" val="20"/>
  <p:tag name="IGUANATEXCURSOR" val="8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296.9629"/>
  <p:tag name="LATEXADDIN" val="\documentclass{article}&#10;\usepackage{amsmath}&#10;\pagestyle{empty}&#10;\begin{document}&#10;&#10;${arpl}_{ij}$&#10;&#10;&#10;\end{document}"/>
  <p:tag name="IGUANATEXSIZE" val="20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4.2332"/>
  <p:tag name="ORIGINALWIDTH" val="341.9572"/>
  <p:tag name="LATEXADDIN" val="\documentclass{article}&#10;\usepackage{amsmath}&#10;\pagestyle{empty}&#10;\begin{document}&#10;&#10;${mrpl}_{ij}$&#10;&#10;&#10;\end{document}"/>
  <p:tag name="IGUANATEXSIZE" val="20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45.4818"/>
  <p:tag name="LATEXADDIN" val="\documentclass{article}&#10;\usepackage{amsmath}&#10;\pagestyle{empty}&#10;\begin{document}&#10;&#10;$n_{ij}$&#10;&#10;&#10;\end{document}"/>
  <p:tag name="IGUANATEXSIZE" val="20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159.73"/>
  <p:tag name="LATEXADDIN" val="\documentclass{article}&#10;\usepackage{amsmath}&#10;\pagestyle{empty}&#10;\begin{document}&#10;&#10;$w_{ij}$&#10;&#10;&#10;\end{document}"/>
  <p:tag name="IGUANATEXSIZE" val="20"/>
  <p:tag name="IGUANATEXCURSOR" val="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8.48898"/>
  <p:tag name="ORIGINALWIDTH" val="1067.117"/>
  <p:tag name="LATEXADDIN" val="\documentclass{article}&#10;\usepackage{amsmath}&#10;\pagestyle{empty}&#10;\begin{document}&#10;&#10;&#10;\textbf{Reduced form $\epsilon$'s}&#10;&#10;\end{document}"/>
  <p:tag name="IGUANATEXSIZE" val="20"/>
  <p:tag name="IGUANATEXCURSOR" val="11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393.326"/>
  <p:tag name="LATEXADDIN" val="\documentclass{article}&#10;\usepackage{amsmath}&#10;\pagestyle{empty}&#10;\begin{document}&#10;&#10;B. High productivity firm&#10;&#10;&#10;\end{document}"/>
  <p:tag name="IGUANATEXSIZE" val="20"/>
  <p:tag name="IGUANATEXCURSOR" val="8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380.9524"/>
  <p:tag name="LATEXADDIN" val="\documentclass{article}&#10;\usepackage{amsmath}&#10;\pagestyle{empty}&#10;\begin{document}&#10;&#10;$n^{Supply}_{ij}$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380.9524"/>
  <p:tag name="LATEXADDIN" val="\documentclass{article}&#10;\usepackage{amsmath}&#10;\pagestyle{empty}&#10;\begin{document}&#10;&#10;$n^{Supply}_{ij}$&#10;&#10;&#10;\end{document}"/>
  <p:tag name="IGUANATEXSIZE" val="20"/>
  <p:tag name="IGUANATEXCURSOR" val="9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1.48859"/>
  <p:tag name="ORIGINALWIDTH" val="233.9708"/>
  <p:tag name="LATEXADDIN" val="\documentclass{article}&#10;\usepackage{amsmath}&#10;\pagestyle{empty}&#10;\begin{document}&#10;&#10;${mc}_{ij}$&#10;&#10;&#10;\end{document}"/>
  <p:tag name="IGUANATEXSIZE" val="20"/>
  <p:tag name="IGUANATEXCURSOR" val="8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.2358"/>
  <p:tag name="ORIGINALWIDTH" val="1280.84"/>
  <p:tag name="LATEXADDIN" val="\documentclass{article}&#10;\usepackage{amsmath}&#10;\pagestyle{empty}&#10;\begin{document}&#10;&#10;B. Shock to many firms&#10;&#10;&#10;\end{document}"/>
  <p:tag name="IGUANATEXSIZE" val="20"/>
  <p:tag name="IGUANATEXCURSOR" val="10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40.4574"/>
  <p:tag name="LATEXADDIN" val="\documentclass{article}&#10;\usepackage{amsmath}&#10;\pagestyle{empty}&#10;\begin{document}&#10;&#10;$\log w_{ij}$&#10;&#10;&#10;\end{document}"/>
  <p:tag name="IGUANATEXSIZE" val="20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26.2092"/>
  <p:tag name="LATEXADDIN" val="\documentclass{article}&#10;\usepackage{amsmath}&#10;\pagestyle{empty}&#10;\begin{document}&#10;&#10;$\log n_{ij}$&#10;&#10;&#10;\end{document}"/>
  <p:tag name="IGUANATEXSIZE" val="20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927.259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Conclude \underline{less} competitive: $\blueGV{\epsilon_{ij}} &lt; \redSM{\varepsilon_{ij}}$&#10;&#10;\end{document}&#10;&#10;&#10;\end{document}"/>
  <p:tag name="IGUANATEXSIZE" val="16"/>
  <p:tag name="IGUANATEXCURSOR" val="307"/>
  <p:tag name="TRANSPARENCY" val="True"/>
  <p:tag name="FILENAME" val=""/>
  <p:tag name="LATEXENGINEID" val="0"/>
  <p:tag name="TEMPFOLDER" val="C:\Users\kyleh\Documents\iguana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632.171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\blueGV{$w(n_{ij},n_{-ij}^{\ast\prime})$}&#10;&#10;\end{document}&#10;&#10;&#10;\end{document}"/>
  <p:tag name="IGUANATEXSIZE" val="18"/>
  <p:tag name="IGUANATEXCURSOR" val="28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632.171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{$w(n_{ij},n_{-ij}^\ast)$}&#10;&#10;\end{document}&#10;&#10;&#10;\end{document}"/>
  <p:tag name="IGUANATEXSIZE" val="18"/>
  <p:tag name="IGUANATEXCURSOR" val="26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.73905"/>
  <p:tag name="ORIGINALWIDTH" val="1098.613"/>
  <p:tag name="LATEXADDIN" val="\documentclass{article}&#10;\usepackage{amsmath}&#10;\pagestyle{empty}&#10;\begin{document}&#10;&#10;&#10;\textbf{Indirect inference}&#10;&#10;\end{document}"/>
  <p:tag name="IGUANATEXSIZE" val="20"/>
  <p:tag name="IGUANATEXCURSOR" val="10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752.9059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\blueGV{Reduced-form}&#10;&#10;\end{document}&#10;&#10;&#10;\end{document}"/>
  <p:tag name="IGUANATEXSIZE" val="18"/>
  <p:tag name="IGUANATEXCURSOR" val="26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90.73866"/>
  <p:tag name="ORIGINALWIDTH" val="545.1818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\redSM{Structural}&#10;&#10;\end{document}&#10;&#10;&#10;\end{document}"/>
  <p:tag name="IGUANATEXSIZE" val="18"/>
  <p:tag name="IGUANATEXCURSOR" val="26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26.2092"/>
  <p:tag name="LATEXADDIN" val="\documentclass{article}&#10;\usepackage{amsmath}&#10;\pagestyle{empty}&#10;\begin{document}&#10;&#10;$\log n_{ij}$&#10;&#10;&#10;\end{document}"/>
  <p:tag name="IGUANATEXSIZE" val="20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40.4574"/>
  <p:tag name="LATEXADDIN" val="\documentclass{article}&#10;\usepackage{amsmath}&#10;\pagestyle{empty}&#10;\begin{document}&#10;&#10;$\log w_{ij}$&#10;&#10;&#10;\end{document}"/>
  <p:tag name="IGUANATEXSIZE" val="20"/>
  <p:tag name="IGUANATEXCURSOR" val="8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4.7357"/>
  <p:tag name="ORIGINALWIDTH" val="1206.599"/>
  <p:tag name="LATEXADDIN" val="\documentclass{article}&#10;\usepackage{amsmath}&#10;\pagestyle{empty}&#10;\begin{document}&#10;&#10;A. Idiosyncratic shock&#10;&#10;&#10;\end{document}"/>
  <p:tag name="IGUANATEXSIZE" val="20"/>
  <p:tag name="IGUANATEXCURSOR" val="82"/>
  <p:tag name="TRANSPARENCY" val="True"/>
  <p:tag name="FILENAME" val=""/>
  <p:tag name="LATEXENGINEID" val="0"/>
  <p:tag name="TEMPFOLDER" val="C:\Users\kyleh\Documents\iguana\"/>
  <p:tag name="LATEXFORMHEIGHT" val="312"/>
  <p:tag name="LATEXFORMWIDTH" val="384"/>
  <p:tag name="LATEXFORMWRAP" val="True"/>
  <p:tag name="BITMAPVECTOR" val="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2009.749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Conclude \underline{more} competitive: $\blueGV{\epsilon_{ij}} &gt; \redSM{\varepsilon_{ij}}$&#10;&#10;\end{document}&#10;&#10;&#10;\end{document}"/>
  <p:tag name="IGUANATEXSIZE" val="16"/>
  <p:tag name="IGUANATEXCURSOR" val="26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339.7076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\redSM{$mrpl_{ij}^\prime$}&#10;&#10;\end{document}&#10;&#10;&#10;\end{document}"/>
  <p:tag name="IGUANATEXSIZE" val="18"/>
  <p:tag name="IGUANATEXCURSOR" val="25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39.7076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{$mrpl_{ij}$}&#10;&#10;\end{document}&#10;&#10;&#10;\end{document}"/>
  <p:tag name="IGUANATEXSIZE" val="18"/>
  <p:tag name="IGUANATEXCURSOR" val="24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632.171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{$w(n_{ij},n_{-ij}^\ast)$}&#10;&#10;\end{document}&#10;&#10;&#10;\end{document}"/>
  <p:tag name="IGUANATEXSIZE" val="18"/>
  <p:tag name="IGUANATEXCURSOR" val="26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632.171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\blueGV{$w(n_{ij},n_{-ij}^{\ast\prime})$}&#10;&#10;\end{document}&#10;&#10;&#10;\end{document}"/>
  <p:tag name="IGUANATEXSIZE" val="18"/>
  <p:tag name="IGUANATEXCURSOR" val="28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9.98874"/>
  <p:tag name="ORIGINALWIDTH" val="771.6536"/>
  <p:tag name="LATEXADDIN" val="\documentclass{article}&#10;\usepackage{amsmath}&#10;\pagestyle{empty}&#10;\begin{document}&#10;&#10;&#10;\textbf{Structual $\varepsilon$'s}&#10;&#10;\end{document}"/>
  <p:tag name="IGUANATEXSIZE" val="20"/>
  <p:tag name="IGUANATEXCURSOR" val="11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5.4669"/>
  <p:tag name="ORIGINALWIDTH" val="749.1564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\begin{itemize}&#10;\item[] \redSM{Structural}\vspace{-.35cm}&#10;\item[] \redSM{elasticity: $\varepsilon_{ij}^{-1}$}&#10;\end{itemize}&#10;&#10;&#10;\end{document}&#10;&#10;&#10;\end{document}"/>
  <p:tag name="IGUANATEXSIZE" val="18"/>
  <p:tag name="IGUANATEXCURSOR" val="29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2.7147"/>
  <p:tag name="ORIGINALWIDTH" val="753.6558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\begin{itemize}&#10;\item[] \blueGV{Reduced-form}\vspace{-.30cm}&#10;\item[] \blueGV{elasticity: $\epsilon_{ij}^{-1}$}&#10;\end{itemize}&#10;&#10;\end{document}&#10;&#10;&#10;\end{document}"/>
  <p:tag name="IGUANATEXSIZE" val="18"/>
  <p:tag name="IGUANATEXCURSOR" val="30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982"/>
  <p:tag name="ORIGINALWIDTH" val="339.7076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\redSM{$mrpl_{ij}^\prime$}&#10;&#10;\end{document}&#10;&#10;&#10;\end{document}"/>
  <p:tag name="IGUANATEXSIZE" val="18"/>
  <p:tag name="IGUANATEXCURSOR" val="25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2.9846"/>
  <p:tag name="ORIGINALWIDTH" val="339.7076"/>
  <p:tag name="LATEXADDIN" val="\documentclass{article}&#10;\usepackage{amsmath}&#10;\usepackage{graphicx}&#10;\usepackage{graphicx, color, xcolor}&#10;\newcommand{\redSM}{\textcolor[rgb]{0.89,0.08,0.24}}&#10;\newcommand{\blueGV}{\textcolor[rgb]{0.0 0 0.7}}&#10;\pagestyle{empty}&#10;\begin{document}&#10;&#10;&#10;{$mrpl_{ij}$}&#10;&#10;\end{document}&#10;&#10;&#10;\end{document}"/>
  <p:tag name="IGUANATEXSIZE" val="18"/>
  <p:tag name="IGUANATEXCURSOR" val="24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.9861"/>
  <p:tag name="ORIGINALWIDTH" val="1090.364"/>
  <p:tag name="LATEXADDIN" val="\documentclass{article}&#10;\usepackage{amsmath}&#10;\usepackage{graphicx}&#10;\usepackage{colortbl}&#10;\pagestyle{empty}&#10;&#10;\newcommand{\blueGV}{\textcolor[rgb]{0.0 0 0.7}}  &#10;&#10;\begin{document}&#10;&#10;&#10;\textbf{Quasi-experiment}&#10;&#10;\end{document}"/>
  <p:tag name="IGUANATEXSIZE" val="20"/>
  <p:tag name="IGUANATEXCURSOR" val="203"/>
  <p:tag name="TRANSPARENCY" val="True"/>
  <p:tag name="FILENAME" val=""/>
  <p:tag name="LATEXENGINEID" val="0"/>
  <p:tag name="TEMPFOLDER" val="c:\temp\"/>
  <p:tag name="LATEXFORMHEIGHT" val="437.5"/>
  <p:tag name="LATEXFORMWIDTH" val="510.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3.4684"/>
  <p:tag name="ORIGINALWIDTH" val="595.4256"/>
  <p:tag name="LATEXADDIN" val="\documentclass{article}&#10;\usepackage{amsmath}&#10;\pagestyle{empty}&#10;\begin{document}&#10;&#10;\begin{itemize}&#10;\item[] \textbf{Economic} \vspace*{-.3cm}&#10;\item[] \textbf{analysis} \end{itemize}&#10;&#10;\end{document}"/>
  <p:tag name="IGUANATEXSIZE" val="20"/>
  <p:tag name="IGUANATEXCURSOR" val="12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63.667"/>
  <p:tag name="ORIGINALWIDTH" val="1232.846"/>
  <p:tag name="LATEXADDIN" val="\documentclass{article}&#10;\usepackage{amsmath}&#10;\pagestyle{empty}&#10;\begin{document}&#10;&#10;\begin{itemize}&#10;\item[] Employment and wage \vspace*{-.25cm}&#10;\item[] responses to labor\vspace*{-.25cm}&#10;\item[] demand shocks\vspace*{-.1cm}&#10;\item[] $\big($e.g. large $\uparrow(va_i/n_i)$$\big)$\vspace*{-.3cm}&#10;\end{itemize}&#10;&#10;\end{document}"/>
  <p:tag name="IGUANATEXSIZE" val="20"/>
  <p:tag name="IGUANATEXCURSOR" val="18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2978</TotalTime>
  <Words>12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Mongey</dc:creator>
  <cp:lastModifiedBy>Simon Mongey</cp:lastModifiedBy>
  <cp:revision>91</cp:revision>
  <cp:lastPrinted>2021-08-28T14:04:24Z</cp:lastPrinted>
  <dcterms:created xsi:type="dcterms:W3CDTF">2019-02-02T00:04:30Z</dcterms:created>
  <dcterms:modified xsi:type="dcterms:W3CDTF">2022-01-13T16:36:22Z</dcterms:modified>
</cp:coreProperties>
</file>